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8"/>
  </p:notesMasterIdLst>
  <p:sldIdLst>
    <p:sldId id="497" r:id="rId2"/>
    <p:sldId id="313" r:id="rId3"/>
    <p:sldId id="344" r:id="rId4"/>
    <p:sldId id="282" r:id="rId5"/>
    <p:sldId id="339" r:id="rId6"/>
    <p:sldId id="500" r:id="rId7"/>
    <p:sldId id="501" r:id="rId8"/>
    <p:sldId id="345" r:id="rId9"/>
    <p:sldId id="346" r:id="rId10"/>
    <p:sldId id="347" r:id="rId11"/>
    <p:sldId id="348" r:id="rId12"/>
    <p:sldId id="349" r:id="rId13"/>
    <p:sldId id="350" r:id="rId14"/>
    <p:sldId id="351" r:id="rId15"/>
    <p:sldId id="352" r:id="rId16"/>
    <p:sldId id="353" r:id="rId17"/>
    <p:sldId id="354" r:id="rId18"/>
    <p:sldId id="323" r:id="rId19"/>
    <p:sldId id="319" r:id="rId20"/>
    <p:sldId id="502" r:id="rId21"/>
    <p:sldId id="265" r:id="rId22"/>
    <p:sldId id="504" r:id="rId23"/>
    <p:sldId id="266" r:id="rId24"/>
    <p:sldId id="268" r:id="rId25"/>
    <p:sldId id="315" r:id="rId26"/>
    <p:sldId id="505" r:id="rId27"/>
    <p:sldId id="316" r:id="rId28"/>
    <p:sldId id="340" r:id="rId29"/>
    <p:sldId id="341" r:id="rId30"/>
    <p:sldId id="506" r:id="rId31"/>
    <p:sldId id="317" r:id="rId32"/>
    <p:sldId id="318" r:id="rId33"/>
    <p:sldId id="322" r:id="rId34"/>
    <p:sldId id="324" r:id="rId35"/>
    <p:sldId id="325" r:id="rId36"/>
    <p:sldId id="289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6" r:id="rId47"/>
  </p:sldIdLst>
  <p:sldSz cx="12192000" cy="6858000"/>
  <p:notesSz cx="6858000" cy="9144000"/>
  <p:embeddedFontLs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Calibri Light" panose="020F0302020204030204" pitchFamily="34" charset="0"/>
      <p:regular r:id="rId53"/>
      <p:italic r:id="rId54"/>
    </p:embeddedFont>
    <p:embeddedFont>
      <p:font typeface="Cormorant" panose="020B0604020202020204" charset="-52"/>
      <p:regular r:id="rId55"/>
    </p:embeddedFont>
    <p:embeddedFont>
      <p:font typeface="Menlo" panose="020B0604020202020204" charset="0"/>
      <p:regular r:id="rId5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BA437A-41FA-4951-B08B-D25A8E77F0A1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C50CA-7CB9-4790-8B3C-548DF7924DD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5641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DF0147-2DDD-4DE8-9DBE-8E652387B0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F87BDCC-B67E-49D6-A5C7-D98EE9F0F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A9EA93-9610-4CAB-B3C7-D49ED2CE4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ACA455-C1E4-4740-903F-AC48799BD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0612AB-48C7-4993-B06D-80DC670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92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5607D7-6E20-4DAB-B8BE-EC7FC7781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5DEB6ED-BFEC-4E85-ACAD-77169845BE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E6A4D2-8D6A-48BC-B788-9172896ED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47ADEF-CE41-4A31-9B9F-919718A75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7DDF70-7621-4D71-A097-382B963B0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848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12BDCA9-19BC-4849-9192-3C148445BF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29FA601-80C7-4E68-94D4-02A21A6F75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FFBC9F-61DC-4B59-B58C-A7833062F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BD7D50-540D-4D18-A951-3E8BDFE54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4850E1-3DD6-4297-9D3E-9B6AED1CA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813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43CF0-60D0-4DF9-AF60-42DD29F42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76CDD4-2E27-4303-AA89-D23505418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270AB1-0497-4F24-8383-2DF8E5D58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FCAB0C9-2498-48E3-95D1-BFA9CAA2F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A3AF26-5B45-4FAC-85FF-4A2A5334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94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365BE-530F-4F4D-98AB-EC9F47231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3F942D-CDD4-4C3F-977F-2432BF24D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5DA8DE-1705-4FEF-80C9-B60187B5C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F6B087-3F0F-42DA-86C5-5AA37AC17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88BF94-3425-446A-8A40-E275AC18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03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43E802-8438-4E0C-93CB-F1F6A83D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C27636-BFFC-4398-8C9C-9D4C376A34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49DD80-8FE5-4533-9566-825A9FEA3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89AF3B-FC5D-4B4A-8267-FBE65E8EB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0D0201-4E9A-40DA-9654-84E446C7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FC5A22D-D8E5-439E-BB3C-DA461D7A7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147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D3760-906D-4331-9449-EC16EE165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C3155A-DF43-43AF-8BA3-2DD8D0A3C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FAD67D-6B2F-493C-9A05-B2E12EE7B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F431BCA-0B33-45DE-9700-8DAD9BC099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60E33D3-D272-4DDF-9CFE-8F14DD8049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F31B47-7FFE-43BD-8F57-46978150D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3746E92-5BED-406D-BEED-BE15A2903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9C976C3-9470-493E-8347-CA9FF31B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346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E37151-171F-4FF5-AA8F-44AA2DF2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EBA2B9F-4FDA-4245-AB26-B0363616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5F6EAD5-48F9-46FA-8F40-15F700169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69A24E-0067-459A-A936-70440AC14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987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3FBDC83-A45D-4F34-91A4-EACF01CE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3E5DD0-5246-4373-BBC8-B94A51AC0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DEAF12-3293-4208-BBD9-E58451D63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19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F073D4-D890-44E9-876F-D144FA2E2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59B6A8-969D-4CA2-8BDF-69F0318CD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6F7B551-FDB5-42ED-BAEE-E37ECFF17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1DDDC0-715E-4F04-8986-B8CD7E460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6AB1B36-42E4-42BA-B2E3-D414921A8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ADDFB8-3472-42B8-9BBF-3A0FC897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174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B7B1D6-926D-4073-9896-233B5B04E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B6A80DC-BE2C-4D66-AC34-D162771F31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EAE136-B0AA-4BF8-97DC-DBF6B2298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589016-1A0D-4CE6-A510-D3BEDAFD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454C88-882D-4DE7-8FD6-FF54D5B1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C52B08-8C9F-4AE8-BF1A-77BA395A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191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19FDDF-3261-4E52-ADC6-32F267D05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64CD8E-B532-4CAC-A364-707B85ED7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F696E4-F887-4952-8935-ECF8484D52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4A93A-462E-4B5B-B56A-4D541A6A4203}" type="datetimeFigureOut">
              <a:rPr lang="ru-RU" smtClean="0"/>
              <a:t>04.04.2024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74E793-C5F1-4BB8-B977-C275CD20E4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476A43-ED05-4DBB-97B9-BD4B46C9B7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CD719-0FC1-4C49-BAD9-4F2357795D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099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19749" y="2032840"/>
            <a:ext cx="8152496" cy="1795516"/>
          </a:xfrm>
        </p:spPr>
        <p:txBody>
          <a:bodyPr>
            <a:normAutofit fontScale="90000"/>
          </a:bodyPr>
          <a:lstStyle/>
          <a:p>
            <a:pPr defTabSz="457200"/>
            <a:r>
              <a:rPr lang="ru-RU" b="1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Архитектуры процессорных систем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E391946-BEAC-4108-B06B-837252A1CD04}"/>
              </a:ext>
            </a:extLst>
          </p:cNvPr>
          <p:cNvSpPr txBox="1">
            <a:spLocks/>
          </p:cNvSpPr>
          <p:nvPr/>
        </p:nvSpPr>
        <p:spPr>
          <a:xfrm>
            <a:off x="1282804" y="4521882"/>
            <a:ext cx="9626386" cy="681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Лекция 1</a:t>
            </a: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3</a:t>
            </a:r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. Виды и классификация архитектур</a:t>
            </a: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E785057-CF99-470C-BD80-AABF20C04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3" b="32555"/>
          <a:stretch/>
        </p:blipFill>
        <p:spPr>
          <a:xfrm>
            <a:off x="4666088" y="582339"/>
            <a:ext cx="2859819" cy="1055646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EE3AB5D-6AB1-4312-A337-F30CD25E0651}"/>
              </a:ext>
            </a:extLst>
          </p:cNvPr>
          <p:cNvSpPr txBox="1">
            <a:spLocks/>
          </p:cNvSpPr>
          <p:nvPr/>
        </p:nvSpPr>
        <p:spPr>
          <a:xfrm>
            <a:off x="1041618" y="5455320"/>
            <a:ext cx="10108758" cy="9060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Цикл из 24 лекций о цифровой схемотехнике, способах построения и архитектуре компьютеров</a:t>
            </a:r>
          </a:p>
        </p:txBody>
      </p:sp>
    </p:spTree>
    <p:extLst>
      <p:ext uri="{BB962C8B-B14F-4D97-AF65-F5344CB8AC3E}">
        <p14:creationId xmlns:p14="http://schemas.microsoft.com/office/powerpoint/2010/main" val="416661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b="1" dirty="0" err="1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5709C-1C85-474F-B095-C92FA16555BA}"/>
              </a:ext>
            </a:extLst>
          </p:cNvPr>
          <p:cNvSpPr txBox="1"/>
          <p:nvPr/>
        </p:nvSpPr>
        <p:spPr>
          <a:xfrm>
            <a:off x="3802712" y="3337762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endParaRPr lang="ru-RU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08F998-3F72-471D-B2CE-38CF7E616BFB}"/>
              </a:ext>
            </a:extLst>
          </p:cNvPr>
          <p:cNvSpPr txBox="1"/>
          <p:nvPr/>
        </p:nvSpPr>
        <p:spPr>
          <a:xfrm>
            <a:off x="5068294" y="4245536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6C33BD-BE1B-41CD-954C-8EE56DE584D9}"/>
              </a:ext>
            </a:extLst>
          </p:cNvPr>
          <p:cNvSpPr txBox="1"/>
          <p:nvPr/>
        </p:nvSpPr>
        <p:spPr>
          <a:xfrm>
            <a:off x="5068294" y="4492270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endParaRPr lang="ru-RU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789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</a:t>
            </a:r>
            <a:r>
              <a:rPr lang="en-US" b="1" dirty="0" err="1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</a:t>
            </a: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08F998-3F72-471D-B2CE-38CF7E616BFB}"/>
              </a:ext>
            </a:extLst>
          </p:cNvPr>
          <p:cNvSpPr txBox="1"/>
          <p:nvPr/>
        </p:nvSpPr>
        <p:spPr>
          <a:xfrm>
            <a:off x="4861560" y="4253487"/>
            <a:ext cx="895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14F36D-C83F-4A13-B024-55A12E4F6ACB}"/>
              </a:ext>
            </a:extLst>
          </p:cNvPr>
          <p:cNvSpPr txBox="1"/>
          <p:nvPr/>
        </p:nvSpPr>
        <p:spPr>
          <a:xfrm>
            <a:off x="6943477" y="3539629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716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</a:t>
            </a:r>
            <a:r>
              <a:rPr lang="en-US" b="1" dirty="0" err="1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5709C-1C85-474F-B095-C92FA16555BA}"/>
              </a:ext>
            </a:extLst>
          </p:cNvPr>
          <p:cNvSpPr txBox="1"/>
          <p:nvPr/>
        </p:nvSpPr>
        <p:spPr>
          <a:xfrm>
            <a:off x="3802712" y="3337762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endParaRPr lang="ru-RU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08F998-3F72-471D-B2CE-38CF7E616BFB}"/>
              </a:ext>
            </a:extLst>
          </p:cNvPr>
          <p:cNvSpPr txBox="1"/>
          <p:nvPr/>
        </p:nvSpPr>
        <p:spPr>
          <a:xfrm>
            <a:off x="5068294" y="4245536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7A37D-4C5A-4DE1-AF70-9CCC0DFFA140}"/>
              </a:ext>
            </a:extLst>
          </p:cNvPr>
          <p:cNvSpPr txBox="1"/>
          <p:nvPr/>
        </p:nvSpPr>
        <p:spPr>
          <a:xfrm>
            <a:off x="4838368" y="4492299"/>
            <a:ext cx="895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</a:t>
            </a:r>
            <a:endParaRPr lang="ru-RU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966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</a:t>
            </a:r>
            <a:r>
              <a:rPr lang="en-US" b="1" dirty="0" err="1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5709C-1C85-474F-B095-C92FA16555BA}"/>
              </a:ext>
            </a:extLst>
          </p:cNvPr>
          <p:cNvSpPr txBox="1"/>
          <p:nvPr/>
        </p:nvSpPr>
        <p:spPr>
          <a:xfrm>
            <a:off x="3802712" y="3337762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d</a:t>
            </a:r>
            <a:endParaRPr lang="ru-RU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08F998-3F72-471D-B2CE-38CF7E616BFB}"/>
              </a:ext>
            </a:extLst>
          </p:cNvPr>
          <p:cNvSpPr txBox="1"/>
          <p:nvPr/>
        </p:nvSpPr>
        <p:spPr>
          <a:xfrm>
            <a:off x="5068294" y="4515885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7A37D-4C5A-4DE1-AF70-9CCC0DFFA140}"/>
              </a:ext>
            </a:extLst>
          </p:cNvPr>
          <p:cNvSpPr txBox="1"/>
          <p:nvPr/>
        </p:nvSpPr>
        <p:spPr>
          <a:xfrm>
            <a:off x="4838368" y="4762648"/>
            <a:ext cx="895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6D9CAF-5029-48F9-A363-B336B3BCA94E}"/>
              </a:ext>
            </a:extLst>
          </p:cNvPr>
          <p:cNvSpPr txBox="1"/>
          <p:nvPr/>
        </p:nvSpPr>
        <p:spPr>
          <a:xfrm>
            <a:off x="5068294" y="4245536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d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72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ab+cd</a:t>
            </a:r>
            <a:r>
              <a:rPr lang="en-US" b="1" dirty="0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7A37D-4C5A-4DE1-AF70-9CCC0DFFA140}"/>
              </a:ext>
            </a:extLst>
          </p:cNvPr>
          <p:cNvSpPr txBox="1"/>
          <p:nvPr/>
        </p:nvSpPr>
        <p:spPr>
          <a:xfrm>
            <a:off x="4838368" y="4516160"/>
            <a:ext cx="895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6D9CAF-5029-48F9-A363-B336B3BCA94E}"/>
              </a:ext>
            </a:extLst>
          </p:cNvPr>
          <p:cNvSpPr txBox="1"/>
          <p:nvPr/>
        </p:nvSpPr>
        <p:spPr>
          <a:xfrm>
            <a:off x="4838368" y="4253248"/>
            <a:ext cx="895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 + d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E320C3-412C-48EB-A1AB-E9502CC38853}"/>
              </a:ext>
            </a:extLst>
          </p:cNvPr>
          <p:cNvSpPr txBox="1"/>
          <p:nvPr/>
        </p:nvSpPr>
        <p:spPr>
          <a:xfrm>
            <a:off x="6943477" y="3539629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171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</a:t>
            </a:r>
            <a:r>
              <a:rPr lang="en-US" b="1" dirty="0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*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6D9CAF-5029-48F9-A363-B336B3BCA94E}"/>
              </a:ext>
            </a:extLst>
          </p:cNvPr>
          <p:cNvSpPr txBox="1"/>
          <p:nvPr/>
        </p:nvSpPr>
        <p:spPr>
          <a:xfrm>
            <a:off x="2289975" y="4240898"/>
            <a:ext cx="3181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(a + b) * (c + d)  –&gt;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E320C3-412C-48EB-A1AB-E9502CC38853}"/>
              </a:ext>
            </a:extLst>
          </p:cNvPr>
          <p:cNvSpPr txBox="1"/>
          <p:nvPr/>
        </p:nvSpPr>
        <p:spPr>
          <a:xfrm>
            <a:off x="6951428" y="3642996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*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407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</a:t>
            </a:r>
            <a:r>
              <a:rPr lang="en-US" b="1" dirty="0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e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6D9CAF-5029-48F9-A363-B336B3BCA94E}"/>
              </a:ext>
            </a:extLst>
          </p:cNvPr>
          <p:cNvSpPr txBox="1"/>
          <p:nvPr/>
        </p:nvSpPr>
        <p:spPr>
          <a:xfrm>
            <a:off x="2289975" y="4503292"/>
            <a:ext cx="3181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(a + b) * (c + d)  –&gt;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1CF85-6037-4CBD-B1E7-380D5D89E98B}"/>
              </a:ext>
            </a:extLst>
          </p:cNvPr>
          <p:cNvSpPr txBox="1"/>
          <p:nvPr/>
        </p:nvSpPr>
        <p:spPr>
          <a:xfrm>
            <a:off x="5057030" y="4253248"/>
            <a:ext cx="6765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e</a:t>
            </a:r>
            <a:endParaRPr lang="ru-RU" sz="2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9E6D8E-1668-42E4-9577-EA527875B095}"/>
              </a:ext>
            </a:extLst>
          </p:cNvPr>
          <p:cNvSpPr txBox="1"/>
          <p:nvPr/>
        </p:nvSpPr>
        <p:spPr>
          <a:xfrm>
            <a:off x="3802712" y="3337762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67099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</a:t>
            </a:r>
            <a:r>
              <a:rPr lang="en-US" b="1" dirty="0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</a:t>
            </a:r>
            <a:endParaRPr lang="ru-RU" dirty="0">
              <a:highlight>
                <a:srgbClr val="FFFF00"/>
              </a:highlight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6D9CAF-5029-48F9-A363-B336B3BCA94E}"/>
              </a:ext>
            </a:extLst>
          </p:cNvPr>
          <p:cNvSpPr txBox="1"/>
          <p:nvPr/>
        </p:nvSpPr>
        <p:spPr>
          <a:xfrm>
            <a:off x="1820182" y="4243034"/>
            <a:ext cx="31811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(a + b) * (c + d) – e  –&gt;</a:t>
            </a:r>
            <a:endParaRPr lang="ru-RU" sz="2400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27F90F-A6DA-424D-85BC-F955546D0AB0}"/>
              </a:ext>
            </a:extLst>
          </p:cNvPr>
          <p:cNvSpPr txBox="1"/>
          <p:nvPr/>
        </p:nvSpPr>
        <p:spPr>
          <a:xfrm>
            <a:off x="6943477" y="3539629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412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Алгоритм преобразования инфиксной записи в постфиксную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D8CA0C-884D-4E91-943A-4DBC094BD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7826"/>
            <a:ext cx="10086892" cy="47377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600" dirty="0">
                <a:latin typeface="HelveticaNeue LT CYR 57 Cond" panose="02000506050000020004" pitchFamily="2" charset="-52"/>
              </a:rPr>
              <a:t>СПО – стек последовательности операций (воображаемая память сохранения операций по принципу первым пришел – последним вышел)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Входная строка с выражением просматривается слева направо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Если очередной символ входной строки – </a:t>
            </a:r>
            <a:r>
              <a:rPr lang="ru-RU" sz="1600" b="1" dirty="0">
                <a:latin typeface="HelveticaNeue LT CYR 57 Cond" panose="02000506050000020004" pitchFamily="2" charset="-52"/>
              </a:rPr>
              <a:t>операнд</a:t>
            </a:r>
            <a:r>
              <a:rPr lang="ru-RU" sz="1600" dirty="0">
                <a:latin typeface="HelveticaNeue LT CYR 57 Cond" panose="02000506050000020004" pitchFamily="2" charset="-52"/>
              </a:rPr>
              <a:t>, он </a:t>
            </a:r>
            <a:r>
              <a:rPr lang="ru-RU" sz="1600" b="1" dirty="0">
                <a:latin typeface="HelveticaNeue LT CYR 57 Cond" panose="02000506050000020004" pitchFamily="2" charset="-52"/>
              </a:rPr>
              <a:t>сразу перезаписывается </a:t>
            </a:r>
            <a:r>
              <a:rPr lang="ru-RU" sz="1600" dirty="0">
                <a:latin typeface="HelveticaNeue LT CYR 57 Cond" panose="02000506050000020004" pitchFamily="2" charset="-52"/>
              </a:rPr>
              <a:t>в постфиксную строку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Левая скобка, а также символ математической </a:t>
            </a:r>
            <a:r>
              <a:rPr lang="ru-RU" sz="1600" b="1" dirty="0">
                <a:latin typeface="HelveticaNeue LT CYR 57 Cond" panose="02000506050000020004" pitchFamily="2" charset="-52"/>
              </a:rPr>
              <a:t>операции</a:t>
            </a:r>
            <a:r>
              <a:rPr lang="ru-RU" sz="1600" dirty="0">
                <a:latin typeface="HelveticaNeue LT CYR 57 Cond" panose="02000506050000020004" pitchFamily="2" charset="-52"/>
              </a:rPr>
              <a:t> в случае, </a:t>
            </a:r>
            <a:r>
              <a:rPr lang="ru-RU" sz="1600" b="1" dirty="0">
                <a:latin typeface="HelveticaNeue LT CYR 57 Cond" panose="02000506050000020004" pitchFamily="2" charset="-52"/>
              </a:rPr>
              <a:t>если СПО пуст</a:t>
            </a:r>
            <a:r>
              <a:rPr lang="ru-RU" sz="1600" dirty="0">
                <a:latin typeface="HelveticaNeue LT CYR 57 Cond" panose="02000506050000020004" pitchFamily="2" charset="-52"/>
              </a:rPr>
              <a:t>, всегда заносится в СПО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Когда при просмотре </a:t>
            </a:r>
            <a:r>
              <a:rPr lang="ru-RU" sz="1600" b="1" dirty="0">
                <a:latin typeface="HelveticaNeue LT CYR 57 Cond" panose="02000506050000020004" pitchFamily="2" charset="-52"/>
              </a:rPr>
              <a:t>встречается правая скобка</a:t>
            </a:r>
            <a:r>
              <a:rPr lang="ru-RU" sz="1600" dirty="0">
                <a:latin typeface="HelveticaNeue LT CYR 57 Cond" panose="02000506050000020004" pitchFamily="2" charset="-52"/>
              </a:rPr>
              <a:t>, </a:t>
            </a:r>
            <a:r>
              <a:rPr lang="ru-RU" sz="1600" b="1" dirty="0">
                <a:latin typeface="HelveticaNeue LT CYR 57 Cond" panose="02000506050000020004" pitchFamily="2" charset="-52"/>
              </a:rPr>
              <a:t>символ</a:t>
            </a:r>
            <a:r>
              <a:rPr lang="ru-RU" sz="1600" dirty="0">
                <a:latin typeface="HelveticaNeue LT CYR 57 Cond" panose="02000506050000020004" pitchFamily="2" charset="-52"/>
              </a:rPr>
              <a:t>, находящийся на вершине СПО, выталкивается из СПО и </a:t>
            </a:r>
            <a:r>
              <a:rPr lang="ru-RU" sz="1600" b="1" dirty="0">
                <a:latin typeface="HelveticaNeue LT CYR 57 Cond" panose="02000506050000020004" pitchFamily="2" charset="-52"/>
              </a:rPr>
              <a:t>заносится в </a:t>
            </a:r>
            <a:r>
              <a:rPr lang="ru-RU" sz="1600" dirty="0">
                <a:latin typeface="HelveticaNeue LT CYR 57 Cond" panose="02000506050000020004" pitchFamily="2" charset="-52"/>
              </a:rPr>
              <a:t>постфиксную</a:t>
            </a:r>
            <a:r>
              <a:rPr lang="ru-RU" sz="1600" b="1" dirty="0">
                <a:latin typeface="HelveticaNeue LT CYR 57 Cond" panose="02000506050000020004" pitchFamily="2" charset="-52"/>
              </a:rPr>
              <a:t> строку</a:t>
            </a:r>
            <a:r>
              <a:rPr lang="ru-RU" sz="1600" dirty="0">
                <a:latin typeface="HelveticaNeue LT CYR 57 Cond" panose="02000506050000020004" pitchFamily="2" charset="-52"/>
              </a:rPr>
              <a:t>. Процедура повторяется до появления левой скобки. При встрече они аннигилируют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Если </a:t>
            </a:r>
            <a:r>
              <a:rPr lang="ru-RU" sz="1600" b="1" dirty="0">
                <a:latin typeface="HelveticaNeue LT CYR 57 Cond" panose="02000506050000020004" pitchFamily="2" charset="-52"/>
              </a:rPr>
              <a:t>СПО пуст или символ операции </a:t>
            </a:r>
            <a:r>
              <a:rPr lang="ru-RU" sz="1600" dirty="0">
                <a:latin typeface="HelveticaNeue LT CYR 57 Cond" panose="02000506050000020004" pitchFamily="2" charset="-52"/>
              </a:rPr>
              <a:t>во входной строке имеет более высокий приоритет, чем символ на вершине СПО, символ операции из входной строки </a:t>
            </a:r>
            <a:r>
              <a:rPr lang="ru-RU" sz="1600" b="1" dirty="0">
                <a:latin typeface="HelveticaNeue LT CYR 57 Cond" panose="02000506050000020004" pitchFamily="2" charset="-52"/>
              </a:rPr>
              <a:t>заносится в СПО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Если приоритет символа во входной строке </a:t>
            </a:r>
            <a:r>
              <a:rPr lang="ru-RU" sz="1600" b="1" dirty="0">
                <a:latin typeface="HelveticaNeue LT CYR 57 Cond" panose="02000506050000020004" pitchFamily="2" charset="-52"/>
              </a:rPr>
              <a:t>равен или ниже приоритета</a:t>
            </a:r>
            <a:r>
              <a:rPr lang="ru-RU" sz="1600" dirty="0">
                <a:latin typeface="HelveticaNeue LT CYR 57 Cond" panose="02000506050000020004" pitchFamily="2" charset="-52"/>
              </a:rPr>
              <a:t> символа на вершине СПО, символ из вершины СПО выталкивается в постфиксную строку. Процедура повторяется до тех пор, пока на вершине СПО не появится символ с меньшим приоритетом, либо левая скобка, либо СПО станет пусты. После этого символ из входной строки заносится в СПО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1600" dirty="0">
                <a:latin typeface="HelveticaNeue LT CYR 57 Cond" panose="02000506050000020004" pitchFamily="2" charset="-52"/>
              </a:rPr>
              <a:t>После достижения </a:t>
            </a:r>
            <a:r>
              <a:rPr lang="ru-RU" sz="1600" b="1" dirty="0">
                <a:latin typeface="HelveticaNeue LT CYR 57 Cond" panose="02000506050000020004" pitchFamily="2" charset="-52"/>
              </a:rPr>
              <a:t>последнего символа </a:t>
            </a:r>
            <a:r>
              <a:rPr lang="ru-RU" sz="1600" dirty="0">
                <a:latin typeface="HelveticaNeue LT CYR 57 Cond" panose="02000506050000020004" pitchFamily="2" charset="-52"/>
              </a:rPr>
              <a:t>входной строки содержание СПО последовательно выталкивается в постфиксную строку</a:t>
            </a:r>
          </a:p>
        </p:txBody>
      </p:sp>
    </p:spTree>
    <p:extLst>
      <p:ext uri="{BB962C8B-B14F-4D97-AF65-F5344CB8AC3E}">
        <p14:creationId xmlns:p14="http://schemas.microsoft.com/office/powerpoint/2010/main" val="233491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Стековые архитектуры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BDB7D61-620C-4AD9-9C9C-064720D99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Burrough’s B5000 (1960)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Burrough’s B6700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HP 3000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ICL 2900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Symbolics 3600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Современные</a:t>
            </a:r>
          </a:p>
          <a:p>
            <a:pPr lvl="1"/>
            <a:r>
              <a:rPr lang="en-US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Inmos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Transputer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Java Virtual Machine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x87 Floating Point Unit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032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План лекции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Архитектура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Классификация архитектур 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способу хранения операндов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составу и сложности команд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способу реализации условных переходов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Классификация команд процессора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функциональному назначению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способам адресации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Примеры реальных архитектур</a:t>
            </a:r>
          </a:p>
          <a:p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34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81A2815C-C3D1-4C6B-8DA7-986E9DE69BAF}"/>
              </a:ext>
            </a:extLst>
          </p:cNvPr>
          <p:cNvCxnSpPr>
            <a:cxnSpLocks/>
          </p:cNvCxnSpPr>
          <p:nvPr/>
        </p:nvCxnSpPr>
        <p:spPr>
          <a:xfrm>
            <a:off x="838200" y="4341879"/>
            <a:ext cx="58826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3F7D9A0-1EC1-4786-9F53-93A95720073A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1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405050A-3308-417E-8A4A-552088E99C84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1" y="6429076"/>
            <a:ext cx="135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(год)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2CEF8E1D-88A3-4BDE-A7F8-ED132618C52A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9C17467-92B3-49FD-87E6-A70BBF560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070" y="4099733"/>
            <a:ext cx="2136565" cy="14803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49D54E-3C24-41F9-82FC-44469C9ECCB0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2051B4A7-63C1-4B34-B405-576F3B87ECBA}"/>
              </a:ext>
            </a:extLst>
          </p:cNvPr>
          <p:cNvCxnSpPr>
            <a:cxnSpLocks/>
          </p:cNvCxnSpPr>
          <p:nvPr/>
        </p:nvCxnSpPr>
        <p:spPr>
          <a:xfrm>
            <a:off x="459102" y="3692372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49EFA71-B052-4E70-83A2-969F703118E2}"/>
              </a:ext>
            </a:extLst>
          </p:cNvPr>
          <p:cNvSpPr txBox="1"/>
          <p:nvPr/>
        </p:nvSpPr>
        <p:spPr>
          <a:xfrm>
            <a:off x="-48361" y="355616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60</a:t>
            </a:r>
            <a:endParaRPr lang="ru-RU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7E70A1E-4FF5-4BCF-A915-15F054ADD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65" y="2120590"/>
            <a:ext cx="2000529" cy="1564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21ABA2-57A3-4FE7-BE76-6A7D033BE5EF}"/>
              </a:ext>
            </a:extLst>
          </p:cNvPr>
          <p:cNvSpPr txBox="1"/>
          <p:nvPr/>
        </p:nvSpPr>
        <p:spPr>
          <a:xfrm>
            <a:off x="8265054" y="3684235"/>
            <a:ext cx="1611339" cy="4154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Стековая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B5500, B6500,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3–66)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D045818-5629-4B12-A6CA-0E5DC397AE95}"/>
              </a:ext>
            </a:extLst>
          </p:cNvPr>
          <p:cNvCxnSpPr>
            <a:cxnSpLocks/>
          </p:cNvCxnSpPr>
          <p:nvPr/>
        </p:nvCxnSpPr>
        <p:spPr>
          <a:xfrm flipH="1" flipV="1">
            <a:off x="7272319" y="1991673"/>
            <a:ext cx="1437342" cy="16925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EBA206-55A7-4B79-8910-61EAD65BC0EE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37EA46-41DF-4119-9DE1-BB153B4251F0}"/>
              </a:ext>
            </a:extLst>
          </p:cNvPr>
          <p:cNvSpPr txBox="1"/>
          <p:nvPr/>
        </p:nvSpPr>
        <p:spPr>
          <a:xfrm>
            <a:off x="6645989" y="4206413"/>
            <a:ext cx="2402552" cy="969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Мостовая архитектура</a:t>
            </a:r>
            <a:endParaRPr lang="ru-RU" sz="1200" dirty="0">
              <a:latin typeface="HelveticaNeue LT CYR 57 Cond" panose="02000506050000020004" pitchFamily="2" charset="-52"/>
            </a:endParaRPr>
          </a:p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(Выделенный доступ к памяти)</a:t>
            </a:r>
            <a:br>
              <a:rPr lang="ru-RU" sz="1200" dirty="0">
                <a:latin typeface="HelveticaNeue LT CYR 57 Cond" panose="02000506050000020004" pitchFamily="2" charset="-52"/>
              </a:rPr>
            </a:br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полным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CISC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VAX, Intel 432, 1977–80)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D66FC32-0B41-40CF-967F-644DBCC6672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250181" y="2830745"/>
            <a:ext cx="2597084" cy="13756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2A768143-0DB2-4E03-BCB9-D676DC39D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0655" y="5201054"/>
            <a:ext cx="2512665" cy="1512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EDC60522-1F3C-4464-9F0A-08040850440E}"/>
              </a:ext>
            </a:extLst>
          </p:cNvPr>
          <p:cNvCxnSpPr>
            <a:cxnSpLocks/>
          </p:cNvCxnSpPr>
          <p:nvPr/>
        </p:nvCxnSpPr>
        <p:spPr>
          <a:xfrm>
            <a:off x="462748" y="4065769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B2BA916-F6BD-4CA3-8697-4057BD00FCF6}"/>
              </a:ext>
            </a:extLst>
          </p:cNvPr>
          <p:cNvSpPr txBox="1"/>
          <p:nvPr/>
        </p:nvSpPr>
        <p:spPr>
          <a:xfrm>
            <a:off x="-48361" y="3933481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70</a:t>
            </a:r>
            <a:endParaRPr lang="ru-RU" sz="1400" dirty="0"/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BCABC8C-CCFE-4222-AE9E-41EE5456BF54}"/>
              </a:ext>
            </a:extLst>
          </p:cNvPr>
          <p:cNvCxnSpPr>
            <a:cxnSpLocks/>
          </p:cNvCxnSpPr>
          <p:nvPr/>
        </p:nvCxnSpPr>
        <p:spPr>
          <a:xfrm>
            <a:off x="462748" y="444309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931C4B0-A4C9-4B9D-8124-8B4868FF3F9A}"/>
              </a:ext>
            </a:extLst>
          </p:cNvPr>
          <p:cNvSpPr txBox="1"/>
          <p:nvPr/>
        </p:nvSpPr>
        <p:spPr>
          <a:xfrm>
            <a:off x="-48361" y="4310802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80</a:t>
            </a:r>
            <a:endParaRPr lang="ru-RU" sz="14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61575C7-8210-4BB3-9252-4A3BA75DC277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DC48A432-A2C7-4536-88C5-328F48AE907A}"/>
              </a:ext>
            </a:extLst>
          </p:cNvPr>
          <p:cNvCxnSpPr>
            <a:cxnSpLocks/>
          </p:cNvCxnSpPr>
          <p:nvPr/>
        </p:nvCxnSpPr>
        <p:spPr>
          <a:xfrm>
            <a:off x="838200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C29744CA-B3D6-44E8-9003-2A06DBE9CF3E}"/>
              </a:ext>
            </a:extLst>
          </p:cNvPr>
          <p:cNvCxnSpPr>
            <a:cxnSpLocks/>
          </p:cNvCxnSpPr>
          <p:nvPr/>
        </p:nvCxnSpPr>
        <p:spPr>
          <a:xfrm>
            <a:off x="5440759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535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5588A-FCA9-463A-8DBC-DC1C1645C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Особенности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CISC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CF32C-A884-4A91-86DF-1AA1EF84E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CISC (Complex Instruction Set Computer –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архитектура с полным набором команд)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Большое количество различных машинных команд (сотни), каждая из которых выполняется за несколько тактов центрального процессора;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Устройство управления с программируемой логикой;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Небольшое количество регистров общего назначения (РОН);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Различные форматы команд с разной длиной;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Преобладание двухадресной адресации;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Развитый механизм адресации операндов, включающий различные методы косвенной адресации.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4744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37A2081B-58C8-4A83-B761-482D5535F490}"/>
              </a:ext>
            </a:extLst>
          </p:cNvPr>
          <p:cNvCxnSpPr>
            <a:cxnSpLocks/>
          </p:cNvCxnSpPr>
          <p:nvPr/>
        </p:nvCxnSpPr>
        <p:spPr>
          <a:xfrm>
            <a:off x="838200" y="4688123"/>
            <a:ext cx="317522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81A2815C-C3D1-4C6B-8DA7-986E9DE69BAF}"/>
              </a:ext>
            </a:extLst>
          </p:cNvPr>
          <p:cNvCxnSpPr>
            <a:cxnSpLocks/>
          </p:cNvCxnSpPr>
          <p:nvPr/>
        </p:nvCxnSpPr>
        <p:spPr>
          <a:xfrm>
            <a:off x="838200" y="4341879"/>
            <a:ext cx="58826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3F7D9A0-1EC1-4786-9F53-93A95720073A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1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405050A-3308-417E-8A4A-552088E99C84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1" y="6429076"/>
            <a:ext cx="135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(год)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2CEF8E1D-88A3-4BDE-A7F8-ED132618C52A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9C17467-92B3-49FD-87E6-A70BBF560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070" y="4099733"/>
            <a:ext cx="2136565" cy="14803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49D54E-3C24-41F9-82FC-44469C9ECCB0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2051B4A7-63C1-4B34-B405-576F3B87ECBA}"/>
              </a:ext>
            </a:extLst>
          </p:cNvPr>
          <p:cNvCxnSpPr>
            <a:cxnSpLocks/>
          </p:cNvCxnSpPr>
          <p:nvPr/>
        </p:nvCxnSpPr>
        <p:spPr>
          <a:xfrm>
            <a:off x="459102" y="3692372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49EFA71-B052-4E70-83A2-969F703118E2}"/>
              </a:ext>
            </a:extLst>
          </p:cNvPr>
          <p:cNvSpPr txBox="1"/>
          <p:nvPr/>
        </p:nvSpPr>
        <p:spPr>
          <a:xfrm>
            <a:off x="-48361" y="355616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60</a:t>
            </a:r>
            <a:endParaRPr lang="ru-RU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7E70A1E-4FF5-4BCF-A915-15F054ADD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65" y="2120590"/>
            <a:ext cx="2000529" cy="1564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21ABA2-57A3-4FE7-BE76-6A7D033BE5EF}"/>
              </a:ext>
            </a:extLst>
          </p:cNvPr>
          <p:cNvSpPr txBox="1"/>
          <p:nvPr/>
        </p:nvSpPr>
        <p:spPr>
          <a:xfrm>
            <a:off x="8265054" y="3684235"/>
            <a:ext cx="1611339" cy="4154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Стековая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B5500, B6500,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3–66)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D045818-5629-4B12-A6CA-0E5DC397AE95}"/>
              </a:ext>
            </a:extLst>
          </p:cNvPr>
          <p:cNvCxnSpPr>
            <a:cxnSpLocks/>
          </p:cNvCxnSpPr>
          <p:nvPr/>
        </p:nvCxnSpPr>
        <p:spPr>
          <a:xfrm flipH="1" flipV="1">
            <a:off x="7272319" y="1991673"/>
            <a:ext cx="1437342" cy="16925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EBA206-55A7-4B79-8910-61EAD65BC0EE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37EA46-41DF-4119-9DE1-BB153B4251F0}"/>
              </a:ext>
            </a:extLst>
          </p:cNvPr>
          <p:cNvSpPr txBox="1"/>
          <p:nvPr/>
        </p:nvSpPr>
        <p:spPr>
          <a:xfrm>
            <a:off x="6645989" y="4206413"/>
            <a:ext cx="2402552" cy="969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Мостовая архитектура</a:t>
            </a:r>
            <a:endParaRPr lang="ru-RU" sz="1200" dirty="0">
              <a:latin typeface="HelveticaNeue LT CYR 57 Cond" panose="02000506050000020004" pitchFamily="2" charset="-52"/>
            </a:endParaRPr>
          </a:p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(Выделенный доступ к памяти)</a:t>
            </a:r>
            <a:br>
              <a:rPr lang="ru-RU" sz="1200" dirty="0">
                <a:latin typeface="HelveticaNeue LT CYR 57 Cond" panose="02000506050000020004" pitchFamily="2" charset="-52"/>
              </a:rPr>
            </a:br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полным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CISC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VAX, Intel 432, 1977–80)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D66FC32-0B41-40CF-967F-644DBCC6672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250181" y="2830745"/>
            <a:ext cx="2597084" cy="13756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2A768143-0DB2-4E03-BCB9-D676DC39D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0655" y="5201054"/>
            <a:ext cx="2512665" cy="1512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EDC60522-1F3C-4464-9F0A-08040850440E}"/>
              </a:ext>
            </a:extLst>
          </p:cNvPr>
          <p:cNvCxnSpPr>
            <a:cxnSpLocks/>
          </p:cNvCxnSpPr>
          <p:nvPr/>
        </p:nvCxnSpPr>
        <p:spPr>
          <a:xfrm>
            <a:off x="462748" y="4065769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B2BA916-F6BD-4CA3-8697-4057BD00FCF6}"/>
              </a:ext>
            </a:extLst>
          </p:cNvPr>
          <p:cNvSpPr txBox="1"/>
          <p:nvPr/>
        </p:nvSpPr>
        <p:spPr>
          <a:xfrm>
            <a:off x="-48361" y="3933481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70</a:t>
            </a:r>
            <a:endParaRPr lang="ru-RU" sz="1400" dirty="0"/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BCABC8C-CCFE-4222-AE9E-41EE5456BF54}"/>
              </a:ext>
            </a:extLst>
          </p:cNvPr>
          <p:cNvCxnSpPr>
            <a:cxnSpLocks/>
          </p:cNvCxnSpPr>
          <p:nvPr/>
        </p:nvCxnSpPr>
        <p:spPr>
          <a:xfrm>
            <a:off x="462748" y="444309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931C4B0-A4C9-4B9D-8124-8B4868FF3F9A}"/>
              </a:ext>
            </a:extLst>
          </p:cNvPr>
          <p:cNvSpPr txBox="1"/>
          <p:nvPr/>
        </p:nvSpPr>
        <p:spPr>
          <a:xfrm>
            <a:off x="-48361" y="4310802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80</a:t>
            </a:r>
            <a:endParaRPr lang="ru-RU" sz="14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61575C7-8210-4BB3-9252-4A3BA75DC277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DC48A432-A2C7-4536-88C5-328F48AE907A}"/>
              </a:ext>
            </a:extLst>
          </p:cNvPr>
          <p:cNvCxnSpPr>
            <a:cxnSpLocks/>
          </p:cNvCxnSpPr>
          <p:nvPr/>
        </p:nvCxnSpPr>
        <p:spPr>
          <a:xfrm>
            <a:off x="838200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C29744CA-B3D6-44E8-9003-2A06DBE9CF3E}"/>
              </a:ext>
            </a:extLst>
          </p:cNvPr>
          <p:cNvCxnSpPr>
            <a:cxnSpLocks/>
          </p:cNvCxnSpPr>
          <p:nvPr/>
        </p:nvCxnSpPr>
        <p:spPr>
          <a:xfrm>
            <a:off x="5440759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F8DA5EE3-ACAC-4CBC-80BF-79F08CFF0E17}"/>
              </a:ext>
            </a:extLst>
          </p:cNvPr>
          <p:cNvCxnSpPr>
            <a:cxnSpLocks/>
          </p:cNvCxnSpPr>
          <p:nvPr/>
        </p:nvCxnSpPr>
        <p:spPr>
          <a:xfrm>
            <a:off x="462748" y="4820411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B635800-A572-41FA-857E-53CEAA2CFBD2}"/>
              </a:ext>
            </a:extLst>
          </p:cNvPr>
          <p:cNvSpPr txBox="1"/>
          <p:nvPr/>
        </p:nvSpPr>
        <p:spPr>
          <a:xfrm>
            <a:off x="-48361" y="4688123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90</a:t>
            </a:r>
            <a:endParaRPr lang="ru-RU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299787-1452-4A20-AB6C-202B10C930B9}"/>
              </a:ext>
            </a:extLst>
          </p:cNvPr>
          <p:cNvSpPr txBox="1"/>
          <p:nvPr/>
        </p:nvSpPr>
        <p:spPr>
          <a:xfrm>
            <a:off x="4013421" y="4424242"/>
            <a:ext cx="2470781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сокращенным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RISC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MIPS, SPARC, IBM RS6000, …1987)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3AE04815-A58E-4F46-8A54-6E564193A85B}"/>
              </a:ext>
            </a:extLst>
          </p:cNvPr>
          <p:cNvCxnSpPr>
            <a:cxnSpLocks/>
            <a:stCxn id="47" idx="0"/>
          </p:cNvCxnSpPr>
          <p:nvPr/>
        </p:nvCxnSpPr>
        <p:spPr>
          <a:xfrm flipH="1" flipV="1">
            <a:off x="4898330" y="4087369"/>
            <a:ext cx="350482" cy="3368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9479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CC2541-5ABF-483D-9970-09F953ED8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Особенности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3FCD45-FCFB-471E-AA5E-12DB0E8FC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 (Reduced Instruction Set Computer –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архитектура с сокращенным набором команд)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Выполнение всех (или, по крайней мере, 75% команд) за один цикл;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Стандартная однословная длина всех команд, равная естественной длине слова и ширине шины данных и допускающая унифицированную конвейерную обработку всех команд;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Малое число стандартных команд (не более 128);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Малое количество форматов команд (около 4);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Малое число способов адресации (не более 4);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Доступ к памяти только посредством команд чтения и записи (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load/store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Все команды, за исключением чтения и записи, используют внутрипроцессорные межрегистровые пересылки;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Устройство управления с аппаратной (жесткой) логикой;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Относительно большой (порядка 32 регистров) процессорный файл регистров общего назначения (число РОН в современных RISC-микропроцессорах может превышать 500).</a:t>
            </a:r>
          </a:p>
        </p:txBody>
      </p:sp>
    </p:spTree>
    <p:extLst>
      <p:ext uri="{BB962C8B-B14F-4D97-AF65-F5344CB8AC3E}">
        <p14:creationId xmlns:p14="http://schemas.microsoft.com/office/powerpoint/2010/main" val="2631897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26671-9C94-45DB-88DC-A8D7C86EA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Преимущества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5C0558-9833-4E4B-9C68-9935AD52D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Для технологии RISC характерна сравнительно простая структура устройства управления (остается больше места для других узлов ЦП и для дополнительных устройств: кэш-памяти, блока арифметики с плавающей запятой, части основной памяти, блока управления памятью, портов ввода/вывода).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Унификация набора команд, ориентация на конвейерную обработку, унификация размера команд и длительности их выполнения, устранение периодов ожидания в конвейере.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 обладает рядом средств для непосредственной поддержки ЯВУ и упрощения разработки компиляторов ЯВУ, благодаря чему эта архитектура в плане поддержки ЯВУ почти равна CISC.</a:t>
            </a:r>
          </a:p>
        </p:txBody>
      </p:sp>
    </p:spTree>
    <p:extLst>
      <p:ext uri="{BB962C8B-B14F-4D97-AF65-F5344CB8AC3E}">
        <p14:creationId xmlns:p14="http://schemas.microsoft.com/office/powerpoint/2010/main" val="358792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C92EF2-F9BC-4B93-B81B-D08A4742A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Недостатки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725B09-9C10-49D1-8DAB-4AD4F1CEE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Сокращенное число команд: на выполнение ряда функций приходится тратить несколько команд вместо одной в CISC. Это удлиняет код программы, увеличивает загрузку памяти и трафик команд между памятью и ЦП. Исследования показали, что RISC-программа в среднем на 30% длиннее CISC-программы, реализующей те же функции.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Хотя большое число регистров дает существенные преимущества, само по себе оно усложняет схему декодирования номера регистра, тем самым увеличивается время доступа к регистрам.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УУ с аппаратной логикой, реализованное в большинстве RISC-систем, менее гибко, более склонно к ошибкам, затрудняет поиск и исправление ошибок, уступает при выполнении сложных команд.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Однословная команда исключает прямую адресацию для полноразрядного адреса, поэтому ряд производителей допускают небольшую часть команд двойной длины</a:t>
            </a:r>
          </a:p>
        </p:txBody>
      </p:sp>
    </p:spTree>
    <p:extLst>
      <p:ext uri="{BB962C8B-B14F-4D97-AF65-F5344CB8AC3E}">
        <p14:creationId xmlns:p14="http://schemas.microsoft.com/office/powerpoint/2010/main" val="223689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15E63E28-BE70-4949-8681-DC289ECD82BA}"/>
              </a:ext>
            </a:extLst>
          </p:cNvPr>
          <p:cNvCxnSpPr>
            <a:cxnSpLocks/>
          </p:cNvCxnSpPr>
          <p:nvPr/>
        </p:nvCxnSpPr>
        <p:spPr>
          <a:xfrm>
            <a:off x="817258" y="5428233"/>
            <a:ext cx="317522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37A2081B-58C8-4A83-B761-482D5535F490}"/>
              </a:ext>
            </a:extLst>
          </p:cNvPr>
          <p:cNvCxnSpPr>
            <a:cxnSpLocks/>
          </p:cNvCxnSpPr>
          <p:nvPr/>
        </p:nvCxnSpPr>
        <p:spPr>
          <a:xfrm>
            <a:off x="838200" y="4688123"/>
            <a:ext cx="317522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81A2815C-C3D1-4C6B-8DA7-986E9DE69BAF}"/>
              </a:ext>
            </a:extLst>
          </p:cNvPr>
          <p:cNvCxnSpPr>
            <a:cxnSpLocks/>
          </p:cNvCxnSpPr>
          <p:nvPr/>
        </p:nvCxnSpPr>
        <p:spPr>
          <a:xfrm>
            <a:off x="838200" y="4341879"/>
            <a:ext cx="58826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3F7D9A0-1EC1-4786-9F53-93A95720073A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878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0405050A-3308-417E-8A4A-552088E99C84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0" y="6429076"/>
            <a:ext cx="1561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(годы)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2CEF8E1D-88A3-4BDE-A7F8-ED132618C52A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9C17467-92B3-49FD-87E6-A70BBF560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070" y="4099733"/>
            <a:ext cx="2136565" cy="14803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49D54E-3C24-41F9-82FC-44469C9ECCB0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2051B4A7-63C1-4B34-B405-576F3B87ECBA}"/>
              </a:ext>
            </a:extLst>
          </p:cNvPr>
          <p:cNvCxnSpPr>
            <a:cxnSpLocks/>
          </p:cNvCxnSpPr>
          <p:nvPr/>
        </p:nvCxnSpPr>
        <p:spPr>
          <a:xfrm>
            <a:off x="459102" y="3692372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49EFA71-B052-4E70-83A2-969F703118E2}"/>
              </a:ext>
            </a:extLst>
          </p:cNvPr>
          <p:cNvSpPr txBox="1"/>
          <p:nvPr/>
        </p:nvSpPr>
        <p:spPr>
          <a:xfrm>
            <a:off x="-48361" y="355616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60</a:t>
            </a:r>
            <a:endParaRPr lang="ru-RU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7E70A1E-4FF5-4BCF-A915-15F054ADD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65" y="2120590"/>
            <a:ext cx="2000529" cy="1564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21ABA2-57A3-4FE7-BE76-6A7D033BE5EF}"/>
              </a:ext>
            </a:extLst>
          </p:cNvPr>
          <p:cNvSpPr txBox="1"/>
          <p:nvPr/>
        </p:nvSpPr>
        <p:spPr>
          <a:xfrm>
            <a:off x="8265054" y="3684235"/>
            <a:ext cx="1611339" cy="4154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Стековая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B5500, B6500,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3–66)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D045818-5629-4B12-A6CA-0E5DC397AE95}"/>
              </a:ext>
            </a:extLst>
          </p:cNvPr>
          <p:cNvCxnSpPr>
            <a:cxnSpLocks/>
          </p:cNvCxnSpPr>
          <p:nvPr/>
        </p:nvCxnSpPr>
        <p:spPr>
          <a:xfrm flipH="1" flipV="1">
            <a:off x="7272319" y="1991673"/>
            <a:ext cx="1437342" cy="16925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EBA206-55A7-4B79-8910-61EAD65BC0EE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37EA46-41DF-4119-9DE1-BB153B4251F0}"/>
              </a:ext>
            </a:extLst>
          </p:cNvPr>
          <p:cNvSpPr txBox="1"/>
          <p:nvPr/>
        </p:nvSpPr>
        <p:spPr>
          <a:xfrm>
            <a:off x="6645989" y="4206413"/>
            <a:ext cx="2402552" cy="969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Мостовая архитектура</a:t>
            </a:r>
            <a:endParaRPr lang="ru-RU" sz="1200" dirty="0">
              <a:latin typeface="HelveticaNeue LT CYR 57 Cond" panose="02000506050000020004" pitchFamily="2" charset="-52"/>
            </a:endParaRPr>
          </a:p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(Выделенный доступ к памяти)</a:t>
            </a:r>
            <a:br>
              <a:rPr lang="ru-RU" sz="1200" dirty="0">
                <a:latin typeface="HelveticaNeue LT CYR 57 Cond" panose="02000506050000020004" pitchFamily="2" charset="-52"/>
              </a:rPr>
            </a:br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полным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CISC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VAX, Intel 432, 1977–80)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D66FC32-0B41-40CF-967F-644DBCC6672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250181" y="2830745"/>
            <a:ext cx="2597084" cy="13756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2A768143-0DB2-4E03-BCB9-D676DC39D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0655" y="5201054"/>
            <a:ext cx="2512665" cy="1512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EDC60522-1F3C-4464-9F0A-08040850440E}"/>
              </a:ext>
            </a:extLst>
          </p:cNvPr>
          <p:cNvCxnSpPr>
            <a:cxnSpLocks/>
          </p:cNvCxnSpPr>
          <p:nvPr/>
        </p:nvCxnSpPr>
        <p:spPr>
          <a:xfrm>
            <a:off x="462748" y="4065769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B2BA916-F6BD-4CA3-8697-4057BD00FCF6}"/>
              </a:ext>
            </a:extLst>
          </p:cNvPr>
          <p:cNvSpPr txBox="1"/>
          <p:nvPr/>
        </p:nvSpPr>
        <p:spPr>
          <a:xfrm>
            <a:off x="-48361" y="3933481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70</a:t>
            </a:r>
            <a:endParaRPr lang="ru-RU" sz="1400" dirty="0"/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BCABC8C-CCFE-4222-AE9E-41EE5456BF54}"/>
              </a:ext>
            </a:extLst>
          </p:cNvPr>
          <p:cNvCxnSpPr>
            <a:cxnSpLocks/>
          </p:cNvCxnSpPr>
          <p:nvPr/>
        </p:nvCxnSpPr>
        <p:spPr>
          <a:xfrm>
            <a:off x="462748" y="444309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931C4B0-A4C9-4B9D-8124-8B4868FF3F9A}"/>
              </a:ext>
            </a:extLst>
          </p:cNvPr>
          <p:cNvSpPr txBox="1"/>
          <p:nvPr/>
        </p:nvSpPr>
        <p:spPr>
          <a:xfrm>
            <a:off x="-48361" y="4310802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80</a:t>
            </a:r>
            <a:endParaRPr lang="ru-RU" sz="14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261575C7-8210-4BB3-9252-4A3BA75DC277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DC48A432-A2C7-4536-88C5-328F48AE907A}"/>
              </a:ext>
            </a:extLst>
          </p:cNvPr>
          <p:cNvCxnSpPr>
            <a:cxnSpLocks/>
          </p:cNvCxnSpPr>
          <p:nvPr/>
        </p:nvCxnSpPr>
        <p:spPr>
          <a:xfrm>
            <a:off x="838200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C29744CA-B3D6-44E8-9003-2A06DBE9CF3E}"/>
              </a:ext>
            </a:extLst>
          </p:cNvPr>
          <p:cNvCxnSpPr>
            <a:cxnSpLocks/>
          </p:cNvCxnSpPr>
          <p:nvPr/>
        </p:nvCxnSpPr>
        <p:spPr>
          <a:xfrm>
            <a:off x="5440759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7D4FE8C-D0A1-4E11-AD69-619F616306DD}"/>
              </a:ext>
            </a:extLst>
          </p:cNvPr>
          <p:cNvSpPr txBox="1"/>
          <p:nvPr/>
        </p:nvSpPr>
        <p:spPr>
          <a:xfrm>
            <a:off x="4013421" y="4424242"/>
            <a:ext cx="2470781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сокращенным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RISC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MIPS, SPARC, IBM RS6000, …1987)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F8DA5EE3-ACAC-4CBC-80BF-79F08CFF0E17}"/>
              </a:ext>
            </a:extLst>
          </p:cNvPr>
          <p:cNvCxnSpPr>
            <a:cxnSpLocks/>
          </p:cNvCxnSpPr>
          <p:nvPr/>
        </p:nvCxnSpPr>
        <p:spPr>
          <a:xfrm>
            <a:off x="462748" y="4820411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B635800-A572-41FA-857E-53CEAA2CFBD2}"/>
              </a:ext>
            </a:extLst>
          </p:cNvPr>
          <p:cNvSpPr txBox="1"/>
          <p:nvPr/>
        </p:nvSpPr>
        <p:spPr>
          <a:xfrm>
            <a:off x="-48361" y="4688123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90</a:t>
            </a:r>
            <a:endParaRPr lang="ru-RU" sz="1400" dirty="0"/>
          </a:p>
        </p:txBody>
      </p: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46FD2601-B59E-48CD-9401-67C1FFFF4724}"/>
              </a:ext>
            </a:extLst>
          </p:cNvPr>
          <p:cNvCxnSpPr>
            <a:cxnSpLocks/>
            <a:stCxn id="42" idx="0"/>
          </p:cNvCxnSpPr>
          <p:nvPr/>
        </p:nvCxnSpPr>
        <p:spPr>
          <a:xfrm flipH="1" flipV="1">
            <a:off x="4898330" y="4087369"/>
            <a:ext cx="350482" cy="3368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29D0650-0750-4BB1-874F-9544ADBA6B9F}"/>
              </a:ext>
            </a:extLst>
          </p:cNvPr>
          <p:cNvSpPr txBox="1"/>
          <p:nvPr/>
        </p:nvSpPr>
        <p:spPr>
          <a:xfrm>
            <a:off x="3992479" y="5258518"/>
            <a:ext cx="2512666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со сверхдлинным командным словом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VLIW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Itanium, </a:t>
            </a:r>
            <a:r>
              <a:rPr lang="ru-RU" sz="900" dirty="0">
                <a:latin typeface="HelveticaNeue LT CYR 57 Cond" panose="02000506050000020004" pitchFamily="2" charset="-52"/>
              </a:rPr>
              <a:t>конец</a:t>
            </a:r>
            <a:r>
              <a:rPr lang="en-US" sz="900" dirty="0">
                <a:latin typeface="HelveticaNeue LT CYR 57 Cond" panose="02000506050000020004" pitchFamily="2" charset="-52"/>
              </a:rPr>
              <a:t> 19</a:t>
            </a:r>
            <a:r>
              <a:rPr lang="ru-RU" sz="900" dirty="0">
                <a:latin typeface="HelveticaNeue LT CYR 57 Cond" panose="02000506050000020004" pitchFamily="2" charset="-52"/>
              </a:rPr>
              <a:t>90-х</a:t>
            </a:r>
            <a:r>
              <a:rPr lang="en-US" sz="900" dirty="0">
                <a:latin typeface="HelveticaNeue LT CYR 57 Cond" panose="02000506050000020004" pitchFamily="2" charset="-52"/>
              </a:rPr>
              <a:t>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5BDA7C48-C52E-4FD3-A2BB-A558CF0101E1}"/>
              </a:ext>
            </a:extLst>
          </p:cNvPr>
          <p:cNvCxnSpPr>
            <a:cxnSpLocks/>
            <a:stCxn id="47" idx="0"/>
            <a:endCxn id="42" idx="2"/>
          </p:cNvCxnSpPr>
          <p:nvPr/>
        </p:nvCxnSpPr>
        <p:spPr>
          <a:xfrm flipV="1">
            <a:off x="5248812" y="5024406"/>
            <a:ext cx="0" cy="23411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BCDB9C72-7BC5-4638-B7F5-BC8645E6C106}"/>
              </a:ext>
            </a:extLst>
          </p:cNvPr>
          <p:cNvCxnSpPr>
            <a:cxnSpLocks/>
          </p:cNvCxnSpPr>
          <p:nvPr/>
        </p:nvCxnSpPr>
        <p:spPr>
          <a:xfrm>
            <a:off x="462748" y="5581558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B7DD0178-5DBB-4BA7-83BA-61E404881756}"/>
              </a:ext>
            </a:extLst>
          </p:cNvPr>
          <p:cNvSpPr txBox="1"/>
          <p:nvPr/>
        </p:nvSpPr>
        <p:spPr>
          <a:xfrm>
            <a:off x="-48361" y="544927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latin typeface="HelveticaNeue LT CYR 57 Cond" panose="02000506050000020004" pitchFamily="2" charset="-52"/>
              </a:rPr>
              <a:t>2000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2514459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FFEE33-9356-4F91-9F9C-0B1AE98C0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VLIW (Very Long Instruction Word)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DCC4D7-F0EC-4397-83E4-52F347B70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4641526" y="789992"/>
            <a:ext cx="2908947" cy="611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87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B4F8C8-7F55-4089-A51B-46D66249E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Недостатки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VLIW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84F69A-201A-45DD-99BB-33F62F083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Усложнение регистрового файла и, прежде всего, связей этого файла с вычислительными устройствами;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Трудности создания компиляторов, способных найти в программе независимые команды, связать такие команды в длинные строки и обеспечить их параллельное выполнение;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Большой объем программного кода;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Невозможность миграции программ написанных под другие архитектуры;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Сложность отладки.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6011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CC1E7D-A82D-4B06-9236-A38457F2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EPIC (Explicitly Parallel Instruction Computing)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4E835B-EEE5-47EA-A483-87DF5C58B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4909648" y="790954"/>
            <a:ext cx="1862661" cy="560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38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27A6C7E-A26C-4FE8-81CB-5D83C13E2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824681" cy="6858000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1AB2C0E-8A9F-48AE-AEE2-7F6EE18BE268}"/>
              </a:ext>
            </a:extLst>
          </p:cNvPr>
          <p:cNvSpPr/>
          <p:nvPr/>
        </p:nvSpPr>
        <p:spPr>
          <a:xfrm>
            <a:off x="0" y="1725812"/>
            <a:ext cx="2824681" cy="8490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27DC83C-0AB1-49A2-8316-E82D200DB9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-42000"/>
                    </a14:imgEffect>
                  </a14:imgLayer>
                </a14:imgProps>
              </a:ext>
            </a:extLst>
          </a:blip>
          <a:srcRect l="2845" t="26081" r="4663" b="64396"/>
          <a:stretch/>
        </p:blipFill>
        <p:spPr>
          <a:xfrm>
            <a:off x="80387" y="1788608"/>
            <a:ext cx="2612572" cy="653141"/>
          </a:xfrm>
          <a:prstGeom prst="rect">
            <a:avLst/>
          </a:prstGeom>
        </p:spPr>
      </p:pic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D62A06B-084E-4A06-BE63-406885A8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573F6-8AF7-4DD0-B06C-354E9316A84D}" type="slidenum">
              <a:rPr lang="ru-RU" smtClean="0"/>
              <a:t>3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7F059CC-2FD3-4186-9E2C-BE47EBB23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1380" y="1951885"/>
            <a:ext cx="9096013" cy="86918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– абстрактная модель функциональных возможностей процессора</a:t>
            </a:r>
            <a:b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(средства, которыми может пользоваться программист 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b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функциональная организация)</a:t>
            </a:r>
          </a:p>
        </p:txBody>
      </p:sp>
    </p:spTree>
    <p:extLst>
      <p:ext uri="{BB962C8B-B14F-4D97-AF65-F5344CB8AC3E}">
        <p14:creationId xmlns:p14="http://schemas.microsoft.com/office/powerpoint/2010/main" val="31826295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3F7D9A0-1EC1-4786-9F53-93A95720073A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021ABA2-57A3-4FE7-BE76-6A7D033BE5EF}"/>
              </a:ext>
            </a:extLst>
          </p:cNvPr>
          <p:cNvSpPr txBox="1"/>
          <p:nvPr/>
        </p:nvSpPr>
        <p:spPr>
          <a:xfrm>
            <a:off x="8265054" y="3684235"/>
            <a:ext cx="1611339" cy="4154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Стековая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B5500, B6500,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3–66)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D045818-5629-4B12-A6CA-0E5DC397AE95}"/>
              </a:ext>
            </a:extLst>
          </p:cNvPr>
          <p:cNvCxnSpPr>
            <a:cxnSpLocks/>
          </p:cNvCxnSpPr>
          <p:nvPr/>
        </p:nvCxnSpPr>
        <p:spPr>
          <a:xfrm flipH="1" flipV="1">
            <a:off x="7272319" y="1991673"/>
            <a:ext cx="1437342" cy="16925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EBA206-55A7-4B79-8910-61EAD65BC0EE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37EA46-41DF-4119-9DE1-BB153B4251F0}"/>
              </a:ext>
            </a:extLst>
          </p:cNvPr>
          <p:cNvSpPr txBox="1"/>
          <p:nvPr/>
        </p:nvSpPr>
        <p:spPr>
          <a:xfrm>
            <a:off x="6645989" y="4206413"/>
            <a:ext cx="2402552" cy="969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Мостовая архитектура</a:t>
            </a:r>
            <a:endParaRPr lang="ru-RU" sz="1200" dirty="0">
              <a:latin typeface="HelveticaNeue LT CYR 57 Cond" panose="02000506050000020004" pitchFamily="2" charset="-52"/>
            </a:endParaRPr>
          </a:p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(Выделенный доступ к памяти)</a:t>
            </a:r>
            <a:br>
              <a:rPr lang="ru-RU" sz="1200" dirty="0">
                <a:latin typeface="HelveticaNeue LT CYR 57 Cond" panose="02000506050000020004" pitchFamily="2" charset="-52"/>
              </a:rPr>
            </a:br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полным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CISC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VAX, Intel 432, 1977–80)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3D66FC32-0B41-40CF-967F-644DBCC66722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5250181" y="2830745"/>
            <a:ext cx="2597084" cy="137566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7D4FE8C-D0A1-4E11-AD69-619F616306DD}"/>
              </a:ext>
            </a:extLst>
          </p:cNvPr>
          <p:cNvSpPr txBox="1"/>
          <p:nvPr/>
        </p:nvSpPr>
        <p:spPr>
          <a:xfrm>
            <a:off x="4013421" y="4424242"/>
            <a:ext cx="2470781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 сокращенным набором команд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RISC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MIPS, SPARC, IBM RS6000, …1987)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46FD2601-B59E-48CD-9401-67C1FFFF4724}"/>
              </a:ext>
            </a:extLst>
          </p:cNvPr>
          <p:cNvCxnSpPr>
            <a:cxnSpLocks/>
            <a:stCxn id="42" idx="0"/>
          </p:cNvCxnSpPr>
          <p:nvPr/>
        </p:nvCxnSpPr>
        <p:spPr>
          <a:xfrm flipH="1" flipV="1">
            <a:off x="4898330" y="4087369"/>
            <a:ext cx="350482" cy="3368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29D0650-0750-4BB1-874F-9544ADBA6B9F}"/>
              </a:ext>
            </a:extLst>
          </p:cNvPr>
          <p:cNvSpPr txBox="1"/>
          <p:nvPr/>
        </p:nvSpPr>
        <p:spPr>
          <a:xfrm>
            <a:off x="3992479" y="5258518"/>
            <a:ext cx="2512666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Архитектура со сверхдлинным командным словом – </a:t>
            </a:r>
            <a:r>
              <a:rPr lang="en-US" sz="1200" dirty="0">
                <a:solidFill>
                  <a:schemeClr val="accent1"/>
                </a:solidFill>
                <a:latin typeface="HelveticaNeue LT CYR 57 Cond" panose="02000506050000020004" pitchFamily="2" charset="-52"/>
              </a:rPr>
              <a:t>VLIW</a:t>
            </a:r>
            <a:endParaRPr lang="ru-RU" sz="1200" dirty="0">
              <a:solidFill>
                <a:schemeClr val="accent1"/>
              </a:solidFill>
              <a:latin typeface="HelveticaNeue LT CYR 57 Cond" panose="02000506050000020004" pitchFamily="2" charset="-52"/>
            </a:endParaRP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Itanium, </a:t>
            </a:r>
            <a:r>
              <a:rPr lang="ru-RU" sz="900" dirty="0">
                <a:latin typeface="HelveticaNeue LT CYR 57 Cond" panose="02000506050000020004" pitchFamily="2" charset="-52"/>
              </a:rPr>
              <a:t>конец</a:t>
            </a:r>
            <a:r>
              <a:rPr lang="en-US" sz="900" dirty="0">
                <a:latin typeface="HelveticaNeue LT CYR 57 Cond" panose="02000506050000020004" pitchFamily="2" charset="-52"/>
              </a:rPr>
              <a:t> 19</a:t>
            </a:r>
            <a:r>
              <a:rPr lang="ru-RU" sz="900" dirty="0">
                <a:latin typeface="HelveticaNeue LT CYR 57 Cond" panose="02000506050000020004" pitchFamily="2" charset="-52"/>
              </a:rPr>
              <a:t>90-х</a:t>
            </a:r>
            <a:r>
              <a:rPr lang="en-US" sz="900" dirty="0">
                <a:latin typeface="HelveticaNeue LT CYR 57 Cond" panose="02000506050000020004" pitchFamily="2" charset="-52"/>
              </a:rPr>
              <a:t>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5BDA7C48-C52E-4FD3-A2BB-A558CF0101E1}"/>
              </a:ext>
            </a:extLst>
          </p:cNvPr>
          <p:cNvCxnSpPr>
            <a:cxnSpLocks/>
            <a:stCxn id="47" idx="0"/>
            <a:endCxn id="42" idx="2"/>
          </p:cNvCxnSpPr>
          <p:nvPr/>
        </p:nvCxnSpPr>
        <p:spPr>
          <a:xfrm flipV="1">
            <a:off x="5248812" y="5024406"/>
            <a:ext cx="0" cy="23411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071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Регистры в различных архитектурах</a:t>
            </a:r>
          </a:p>
        </p:txBody>
      </p:sp>
      <p:pic>
        <p:nvPicPr>
          <p:cNvPr id="5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A9BD3EC-5B06-4781-ADC1-A460D1B45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80" y="1809957"/>
            <a:ext cx="5974040" cy="479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043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Типы данных и размеры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6A8FFC4A-0341-4237-96B3-17DC1E8DB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fontScale="77500" lnSpcReduction="20000"/>
          </a:bodyPr>
          <a:lstStyle/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Типы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Целочисленные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(Integer)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Двоично-десятичный код (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Binary Coded Decimal – BCD)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Числа в формате с плавающей точкой (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Floating Point)</a:t>
            </a:r>
          </a:p>
          <a:p>
            <a:pPr lvl="2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IEEE 754 (float)</a:t>
            </a:r>
          </a:p>
          <a:p>
            <a:pPr lvl="2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Cray Floating Point</a:t>
            </a:r>
          </a:p>
          <a:p>
            <a:pPr lvl="2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Extended Precision (80-bit)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en-US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TensorFloat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en-US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BrainFloat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MSFP</a:t>
            </a:r>
          </a:p>
          <a:p>
            <a:pPr lvl="2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Posit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Пакованная арифметика (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Packed Vector Data)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Адреса</a:t>
            </a:r>
          </a:p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Размеры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Целочисленные (8, 16, 32, 64 бита)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Числа в формате с плавающей точкой (8, 16, 32, 40, 64, 80 бит)</a:t>
            </a:r>
          </a:p>
        </p:txBody>
      </p:sp>
    </p:spTree>
    <p:extLst>
      <p:ext uri="{BB962C8B-B14F-4D97-AF65-F5344CB8AC3E}">
        <p14:creationId xmlns:p14="http://schemas.microsoft.com/office/powerpoint/2010/main" val="1164617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Классификация архитектур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49181A-A5A2-46E0-83BF-61DA5E03D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способу реализации условных переходов</a:t>
            </a:r>
            <a:endParaRPr lang="ru-RU" sz="2400" dirty="0"/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Переход происходит или не происходит исходя из значений флагов, формируемых операционными устройствами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Специальные операции меняют содержимое регистра состояний (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State Register)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. Команда условного перехода происходит, если содержимое регистра состояний соответствует выполняемой инструкции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Плюс использования – возможность предикация</a:t>
            </a:r>
          </a:p>
        </p:txBody>
      </p:sp>
    </p:spTree>
    <p:extLst>
      <p:ext uri="{BB962C8B-B14F-4D97-AF65-F5344CB8AC3E}">
        <p14:creationId xmlns:p14="http://schemas.microsoft.com/office/powerpoint/2010/main" val="176742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Классификация инструкций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6774D9-E61F-4D99-8565-BD14B399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функциональному назначению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количеству операндов и способам адресации</a:t>
            </a:r>
            <a:endParaRPr lang="ru-RU" sz="20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43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Классификация инструкций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872476-0FBD-41DD-9CB6-06B73A72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 функциональному назначению: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работы с данными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Перемещение данных (</a:t>
            </a:r>
            <a:r>
              <a:rPr lang="en-US" sz="20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mov, </a:t>
            </a:r>
            <a:r>
              <a:rPr lang="en-US" sz="20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sw, push, pop…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20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Модификация данных</a:t>
            </a:r>
          </a:p>
          <a:p>
            <a:pPr lvl="2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Арифметические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add, sub, mul, div…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Логические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and, or, not…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Сдвига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sll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srl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rol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ror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Сравнения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slt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cmp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управления</a:t>
            </a:r>
          </a:p>
          <a:p>
            <a:pPr lvl="1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Управление программой</a:t>
            </a:r>
          </a:p>
          <a:p>
            <a:pPr lvl="2"/>
            <a:r>
              <a:rPr lang="ru-RU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Условный переход</a:t>
            </a:r>
            <a:r>
              <a:rPr lang="en-US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2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sz="12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2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en-US" sz="12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r>
              <a:rPr lang="en-US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2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Безусловный переход</a:t>
            </a:r>
            <a:r>
              <a:rPr lang="en-US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2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jal, </a:t>
            </a:r>
            <a:r>
              <a:rPr lang="en-US" sz="12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goto</a:t>
            </a:r>
            <a:r>
              <a:rPr lang="en-US" sz="12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r>
              <a:rPr lang="en-US" sz="12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2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Управление процессором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halt, nop, </a:t>
            </a:r>
            <a:r>
              <a:rPr lang="en-US" sz="1600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rst</a:t>
            </a:r>
            <a:r>
              <a:rPr lang="en-US" sz="1600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r>
              <a:rPr lang="en-US" sz="16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46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Способы адресации операндов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Непосредственная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(операнд содержится внутри инструкции)</a:t>
            </a:r>
          </a:p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Прямая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(указывается адрес операнда в основной памяти)</a:t>
            </a:r>
          </a:p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Регистровая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(указывается адрес регистра в регистровом файле)</a:t>
            </a:r>
          </a:p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Косвенно-регистровая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(указывается адрес регистра, в котором лежит адрес операнда в основной памяти)</a:t>
            </a:r>
          </a:p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Косвенно-регистровая со смещением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(указывается адрес регистра, в котором лежит базовый адрес, к которому прибавляется константа из инструкции, полученное число является адресом операнда в основной памяти)</a:t>
            </a:r>
          </a:p>
          <a:p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Относительная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(является суммой регистра специального назначения и константы)</a:t>
            </a:r>
          </a:p>
        </p:txBody>
      </p:sp>
    </p:spTree>
    <p:extLst>
      <p:ext uri="{BB962C8B-B14F-4D97-AF65-F5344CB8AC3E}">
        <p14:creationId xmlns:p14="http://schemas.microsoft.com/office/powerpoint/2010/main" val="392199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Количество операндов в инструкции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5CE8D5-D8F4-4BF7-A576-AE161DC8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0 – нет операндов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0 – подразумеваемый операнд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1 – один операнд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2 – два операнда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 – три операнда</a:t>
            </a:r>
          </a:p>
          <a:p>
            <a:pPr marL="0" indent="0">
              <a:buNone/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  <a:endParaRPr lang="ru-RU" sz="16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60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Сравнение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 </a:t>
            </a: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CISC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FF1889D-C7E1-490E-809E-8ADC089A2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106" y="2612810"/>
            <a:ext cx="6383578" cy="256268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6AF183-DE0A-4F92-AACF-0A58227EF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7072" y="1940118"/>
            <a:ext cx="1242327" cy="390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625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Адресация операндов в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AC6A36A8-036E-465C-8B8A-AE014B890914}"/>
              </a:ext>
            </a:extLst>
          </p:cNvPr>
          <p:cNvGrpSpPr/>
          <p:nvPr/>
        </p:nvGrpSpPr>
        <p:grpSpPr>
          <a:xfrm>
            <a:off x="838200" y="2526607"/>
            <a:ext cx="5991909" cy="2638391"/>
            <a:chOff x="43131" y="733234"/>
            <a:chExt cx="12051102" cy="5306408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90138DB9-EA18-4EC1-B78F-5018041787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8889"/>
            <a:stretch/>
          </p:blipFill>
          <p:spPr>
            <a:xfrm>
              <a:off x="43131" y="733234"/>
              <a:ext cx="7306574" cy="5306408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E3D80BB9-2A37-4837-A624-493B9A686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245" r="73"/>
            <a:stretch/>
          </p:blipFill>
          <p:spPr>
            <a:xfrm>
              <a:off x="7349705" y="733234"/>
              <a:ext cx="4744528" cy="5306408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1193A8D8-27A9-4A81-BE13-32DFA3219B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73" t="5002" r="79052" b="81010"/>
            <a:stretch/>
          </p:blipFill>
          <p:spPr>
            <a:xfrm>
              <a:off x="161362" y="957428"/>
              <a:ext cx="2173044" cy="742278"/>
            </a:xfrm>
            <a:prstGeom prst="rect">
              <a:avLst/>
            </a:prstGeom>
          </p:spPr>
        </p:pic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B7FBEB12-00FF-4306-877D-614320DA1DC5}"/>
                </a:ext>
              </a:extLst>
            </p:cNvPr>
            <p:cNvCxnSpPr/>
            <p:nvPr/>
          </p:nvCxnSpPr>
          <p:spPr>
            <a:xfrm flipV="1">
              <a:off x="1968651" y="871369"/>
              <a:ext cx="0" cy="5066852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28EBC7A7-80BD-4DC0-8C03-E67CBBEE9092}"/>
                </a:ext>
              </a:extLst>
            </p:cNvPr>
            <p:cNvCxnSpPr/>
            <p:nvPr/>
          </p:nvCxnSpPr>
          <p:spPr>
            <a:xfrm flipV="1">
              <a:off x="4842736" y="853012"/>
              <a:ext cx="0" cy="5066852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B7027911-AFB1-49EA-B8D0-1CB9B274A113}"/>
                </a:ext>
              </a:extLst>
            </p:cNvPr>
            <p:cNvCxnSpPr/>
            <p:nvPr/>
          </p:nvCxnSpPr>
          <p:spPr>
            <a:xfrm flipV="1">
              <a:off x="7340742" y="871369"/>
              <a:ext cx="0" cy="5066852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A39E1D6-40D9-4524-86B8-13791397C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957"/>
          <a:stretch/>
        </p:blipFill>
        <p:spPr>
          <a:xfrm>
            <a:off x="6981151" y="2556612"/>
            <a:ext cx="4421019" cy="260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Instruction Set Architecture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Система команд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Средства для выполнения команд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Форматы данных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Системы регистров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Способы адресации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Модели памяти</a:t>
            </a:r>
          </a:p>
        </p:txBody>
      </p:sp>
    </p:spTree>
    <p:extLst>
      <p:ext uri="{BB962C8B-B14F-4D97-AF65-F5344CB8AC3E}">
        <p14:creationId xmlns:p14="http://schemas.microsoft.com/office/powerpoint/2010/main" val="181517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 состояния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58A9441-7176-48EB-9F75-918888468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957" y="2235011"/>
            <a:ext cx="5899868" cy="330968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1832B14-F07D-4AC3-8E18-9132AEC5E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678" y="2266815"/>
            <a:ext cx="5671161" cy="275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Управление программой в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3C4754F-8A96-49E4-86E2-2AF5CE24F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1990"/>
            <a:ext cx="7291346" cy="340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799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Некоторые инструкции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 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AAC6837-8947-45DE-B673-1AC955D45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89416"/>
            <a:ext cx="5359179" cy="22045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A9ADE3-91E3-41D0-8544-9C60A0DB9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21" y="1989416"/>
            <a:ext cx="5359179" cy="401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053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81F06E9-8105-4AAD-AA03-34DA61DBC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495" y="2496990"/>
            <a:ext cx="7673009" cy="240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05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Архитектура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ARM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6B48B1-1BF6-45A0-A4FE-A76A9001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89207"/>
            <a:ext cx="6272876" cy="281991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54B266-40E8-4722-8AE7-DF7207DE8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11854"/>
            <a:ext cx="6272876" cy="158102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59B3F0E-3B40-420C-B54E-04346F2C1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4775" y="4331685"/>
            <a:ext cx="3629025" cy="140017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21A72E-523C-4ADB-9E6F-E691D48DFA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3481" y="1769543"/>
            <a:ext cx="4543806" cy="235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43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ARM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3518450-0FD3-4B76-9739-CEE488637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090" y="1690688"/>
            <a:ext cx="5943600" cy="201453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5B8845-6DC4-49DA-ADB0-ADECD9A72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102" y="4110037"/>
            <a:ext cx="5843588" cy="10572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7772AC-A76A-40A3-8A93-042885AAC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418" y="5762985"/>
            <a:ext cx="3787878" cy="76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2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Примеры команд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ARM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89209B-46D3-482E-9059-D1418329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10352"/>
            <a:ext cx="4452938" cy="35937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F41ACD-7B37-4CED-9469-D4295BA18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343" y="1690688"/>
            <a:ext cx="4468654" cy="195405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C787000-3CF3-4FB7-A13A-972DA1DA5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343" y="4027158"/>
            <a:ext cx="4447699" cy="221599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2C7FA31-D247-4E7B-8472-9B0C28DBAE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551634"/>
            <a:ext cx="3871436" cy="69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84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1C7F8C-97D8-4C57-89BF-58D61D5F7EEC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E15141A6-D22D-43BF-BFA7-9E4AE7644D53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1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ÐÐ°ÑÑÐ¸Ð½ÐºÐ¸ Ð¿Ð¾ Ð·Ð°Ð¿ÑÐ¾ÑÑ EDSAC">
            <a:extLst>
              <a:ext uri="{FF2B5EF4-FFF2-40B4-BE49-F238E27FC236}">
                <a16:creationId xmlns:a16="http://schemas.microsoft.com/office/drawing/2014/main" id="{C1E87BF9-51E4-415B-BCD9-1969B1D95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9" r="6452"/>
          <a:stretch/>
        </p:blipFill>
        <p:spPr bwMode="auto">
          <a:xfrm>
            <a:off x="2191505" y="4066101"/>
            <a:ext cx="3785419" cy="2437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1" y="6429076"/>
            <a:ext cx="135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(год)</a:t>
            </a: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66D08D17-6C6C-48FA-B98C-52A553D8113B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DF2B94DF-422F-4580-BBF6-C93B7363655E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6BABFCED-0926-4447-A644-7AD45DEB9E32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864A899-B923-4046-9387-9B952D3A02A1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EBF17BB3-EF64-40A0-9A04-2B29E6C1851E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57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1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1" y="6429076"/>
            <a:ext cx="135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(год)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9C17467-92B3-49FD-87E6-A70BBF560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070" y="4099733"/>
            <a:ext cx="2136565" cy="14803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2" descr="ÐÐ°ÑÑÐ¸Ð½ÐºÐ¸ Ð¿Ð¾ Ð·Ð°Ð¿ÑÐ¾ÑÑ cdc 6600">
            <a:extLst>
              <a:ext uri="{FF2B5EF4-FFF2-40B4-BE49-F238E27FC236}">
                <a16:creationId xmlns:a16="http://schemas.microsoft.com/office/drawing/2014/main" id="{8DEC7347-DAF9-4DF0-8E83-6B32B667A1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" b="16345"/>
          <a:stretch/>
        </p:blipFill>
        <p:spPr bwMode="auto">
          <a:xfrm>
            <a:off x="4323522" y="4173079"/>
            <a:ext cx="3401961" cy="191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D1B98F1-887E-4A8F-9D92-330C9F86D68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9" t="36026" r="3977" b="21531"/>
          <a:stretch/>
        </p:blipFill>
        <p:spPr>
          <a:xfrm>
            <a:off x="8508307" y="1551757"/>
            <a:ext cx="3096673" cy="11875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AEC331B-1BC5-4641-A65D-3484B4992D8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29645" r="6654" b="18944"/>
          <a:stretch/>
        </p:blipFill>
        <p:spPr>
          <a:xfrm>
            <a:off x="8653973" y="3084324"/>
            <a:ext cx="2805339" cy="1438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4C265C51-ED43-4E18-9F75-243703F95D4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8" t="23373" r="9137" b="15926"/>
          <a:stretch/>
        </p:blipFill>
        <p:spPr>
          <a:xfrm>
            <a:off x="8653973" y="4869554"/>
            <a:ext cx="2796385" cy="16984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8C862919-8090-47F9-BEC8-952F6C35050E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23FACB0-6BA2-4428-B6BB-1682FD31CF7C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cxnSp>
        <p:nvCxnSpPr>
          <p:cNvPr id="32" name="Прямая со стрелкой 31">
            <a:extLst>
              <a:ext uri="{FF2B5EF4-FFF2-40B4-BE49-F238E27FC236}">
                <a16:creationId xmlns:a16="http://schemas.microsoft.com/office/drawing/2014/main" id="{3DBB5959-8263-4F80-9151-B4B88EE49F89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7D3C0572-E098-4AC0-AA7D-EB198D781104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C2327C5-1506-494D-85D5-0AD8B4348A8C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E23B8BD8-D014-4D7C-ACF6-BD0E2F3E75FE}"/>
              </a:ext>
            </a:extLst>
          </p:cNvPr>
          <p:cNvCxnSpPr>
            <a:cxnSpLocks/>
          </p:cNvCxnSpPr>
          <p:nvPr/>
        </p:nvCxnSpPr>
        <p:spPr>
          <a:xfrm>
            <a:off x="459102" y="3692372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D785EA9-D783-4D48-99A7-CEA708180EB3}"/>
              </a:ext>
            </a:extLst>
          </p:cNvPr>
          <p:cNvSpPr txBox="1"/>
          <p:nvPr/>
        </p:nvSpPr>
        <p:spPr>
          <a:xfrm>
            <a:off x="-48361" y="355616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60</a:t>
            </a:r>
            <a:endParaRPr lang="ru-RU" sz="1400" dirty="0"/>
          </a:p>
        </p:txBody>
      </p: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4FAAA958-0807-4B35-A1EB-4A6E26E551FA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7B9EFAFA-E69C-41FE-B1BF-2D4761E0B805}"/>
              </a:ext>
            </a:extLst>
          </p:cNvPr>
          <p:cNvCxnSpPr>
            <a:cxnSpLocks/>
          </p:cNvCxnSpPr>
          <p:nvPr/>
        </p:nvCxnSpPr>
        <p:spPr>
          <a:xfrm>
            <a:off x="838200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91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7CDF4-A883-433F-A124-AD34272B0FB2}"/>
              </a:ext>
            </a:extLst>
          </p:cNvPr>
          <p:cNvSpPr txBox="1"/>
          <p:nvPr/>
        </p:nvSpPr>
        <p:spPr>
          <a:xfrm>
            <a:off x="5442559" y="1468453"/>
            <a:ext cx="2335080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Neue LT CYR 57 Cond" panose="02000506050000020004" pitchFamily="2" charset="-52"/>
              </a:rPr>
              <a:t>Instruction Set Architectures</a:t>
            </a:r>
            <a:endParaRPr lang="ru-RU" sz="14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3F7D9A0-1EC1-4786-9F53-93A95720073A}"/>
              </a:ext>
            </a:extLst>
          </p:cNvPr>
          <p:cNvCxnSpPr>
            <a:cxnSpLocks/>
          </p:cNvCxnSpPr>
          <p:nvPr/>
        </p:nvCxnSpPr>
        <p:spPr>
          <a:xfrm flipV="1">
            <a:off x="4448024" y="1991673"/>
            <a:ext cx="1548916" cy="56207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9B1492-F7C6-4EDE-921C-9CFF8E6DA80E}"/>
              </a:ext>
            </a:extLst>
          </p:cNvPr>
          <p:cNvSpPr txBox="1"/>
          <p:nvPr/>
        </p:nvSpPr>
        <p:spPr>
          <a:xfrm>
            <a:off x="1630521" y="3185066"/>
            <a:ext cx="2089034" cy="4154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Аккумуляторная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EDSAC, 1950)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F15457F-4BAD-41B5-A166-169DAF88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91" y="1991673"/>
            <a:ext cx="1748911" cy="1115821"/>
          </a:xfrm>
          <a:prstGeom prst="rect">
            <a:avLst/>
          </a:prstGeom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773B6705-67BF-4D13-83A1-6F86924E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Эволюция Архитектур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1E8F12-4000-468A-87C0-7DB8E0DFA806}"/>
              </a:ext>
            </a:extLst>
          </p:cNvPr>
          <p:cNvSpPr txBox="1"/>
          <p:nvPr/>
        </p:nvSpPr>
        <p:spPr>
          <a:xfrm>
            <a:off x="579971" y="6429076"/>
            <a:ext cx="1359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Время (год)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9C17467-92B3-49FD-87E6-A70BBF560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070" y="4099733"/>
            <a:ext cx="2136565" cy="14803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4FFA317-B971-4343-9CC3-2440C7A06C76}"/>
              </a:ext>
            </a:extLst>
          </p:cNvPr>
          <p:cNvSpPr txBox="1"/>
          <p:nvPr/>
        </p:nvSpPr>
        <p:spPr>
          <a:xfrm>
            <a:off x="3451688" y="3685700"/>
            <a:ext cx="1989071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HelveticaNeue LT CYR 57 Cond" panose="02000506050000020004" pitchFamily="2" charset="-52"/>
              </a:rPr>
              <a:t>Load/Store </a:t>
            </a:r>
            <a:r>
              <a:rPr lang="ru-RU" sz="1200" b="1" dirty="0">
                <a:latin typeface="HelveticaNeue LT CYR 57 Cond" panose="02000506050000020004" pitchFamily="2" charset="-52"/>
              </a:rPr>
              <a:t>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CDC 6600, Cray I,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3–76)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7AA2F786-4B95-4B9D-AA82-5280E595477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4446224" y="2830744"/>
            <a:ext cx="1800" cy="854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A8D96D8E-7374-46CE-A435-59617DB4F1F8}"/>
              </a:ext>
            </a:extLst>
          </p:cNvPr>
          <p:cNvCxnSpPr>
            <a:cxnSpLocks/>
          </p:cNvCxnSpPr>
          <p:nvPr/>
        </p:nvCxnSpPr>
        <p:spPr>
          <a:xfrm flipV="1">
            <a:off x="3453488" y="2830744"/>
            <a:ext cx="335634" cy="3543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7E70A1E-4FF5-4BCF-A915-15F054ADDB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6265" y="2120590"/>
            <a:ext cx="2000529" cy="15644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21ABA2-57A3-4FE7-BE76-6A7D033BE5EF}"/>
              </a:ext>
            </a:extLst>
          </p:cNvPr>
          <p:cNvSpPr txBox="1"/>
          <p:nvPr/>
        </p:nvSpPr>
        <p:spPr>
          <a:xfrm>
            <a:off x="8265054" y="3684235"/>
            <a:ext cx="1611339" cy="4154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1200" b="1" dirty="0">
                <a:latin typeface="HelveticaNeue LT CYR 57 Cond" panose="02000506050000020004" pitchFamily="2" charset="-52"/>
              </a:rPr>
              <a:t>Стековая архитектура</a:t>
            </a:r>
          </a:p>
          <a:p>
            <a:pPr algn="ctr"/>
            <a:r>
              <a:rPr lang="ru-RU" sz="900" dirty="0">
                <a:latin typeface="HelveticaNeue LT CYR 57 Cond" panose="02000506050000020004" pitchFamily="2" charset="-52"/>
              </a:rPr>
              <a:t>(</a:t>
            </a:r>
            <a:r>
              <a:rPr lang="en-US" sz="900" dirty="0">
                <a:latin typeface="HelveticaNeue LT CYR 57 Cond" panose="02000506050000020004" pitchFamily="2" charset="-52"/>
              </a:rPr>
              <a:t>B5500, B6500, 19</a:t>
            </a:r>
            <a:r>
              <a:rPr lang="ru-RU" sz="900" dirty="0">
                <a:latin typeface="HelveticaNeue LT CYR 57 Cond" panose="02000506050000020004" pitchFamily="2" charset="-52"/>
              </a:rPr>
              <a:t>6</a:t>
            </a:r>
            <a:r>
              <a:rPr lang="en-US" sz="900" dirty="0">
                <a:latin typeface="HelveticaNeue LT CYR 57 Cond" panose="02000506050000020004" pitchFamily="2" charset="-52"/>
              </a:rPr>
              <a:t>3–66)</a:t>
            </a:r>
            <a:endParaRPr lang="ru-RU" sz="1600" dirty="0">
              <a:latin typeface="HelveticaNeue LT CYR 57 Cond" panose="02000506050000020004" pitchFamily="2" charset="-52"/>
            </a:endParaRPr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D045818-5629-4B12-A6CA-0E5DC397AE95}"/>
              </a:ext>
            </a:extLst>
          </p:cNvPr>
          <p:cNvCxnSpPr>
            <a:cxnSpLocks/>
          </p:cNvCxnSpPr>
          <p:nvPr/>
        </p:nvCxnSpPr>
        <p:spPr>
          <a:xfrm flipH="1" flipV="1">
            <a:off x="7272319" y="1991673"/>
            <a:ext cx="1437342" cy="16925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EBA206-55A7-4B79-8910-61EAD65BC0EE}"/>
              </a:ext>
            </a:extLst>
          </p:cNvPr>
          <p:cNvSpPr txBox="1"/>
          <p:nvPr/>
        </p:nvSpPr>
        <p:spPr>
          <a:xfrm>
            <a:off x="3353526" y="2553745"/>
            <a:ext cx="2089033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latin typeface="HelveticaNeue LT CYR 57 Cond" panose="02000506050000020004" pitchFamily="2" charset="-52"/>
              </a:rPr>
              <a:t>Регистровые архитектуры</a:t>
            </a:r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F9C3DEF9-10DC-4822-A67D-2E2194E8907C}"/>
              </a:ext>
            </a:extLst>
          </p:cNvPr>
          <p:cNvCxnSpPr>
            <a:cxnSpLocks/>
          </p:cNvCxnSpPr>
          <p:nvPr/>
        </p:nvCxnSpPr>
        <p:spPr>
          <a:xfrm>
            <a:off x="576197" y="1941534"/>
            <a:ext cx="0" cy="46722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8046E63E-6017-432E-AD2D-E15B43E10BE9}"/>
              </a:ext>
            </a:extLst>
          </p:cNvPr>
          <p:cNvCxnSpPr>
            <a:cxnSpLocks/>
          </p:cNvCxnSpPr>
          <p:nvPr/>
        </p:nvCxnSpPr>
        <p:spPr>
          <a:xfrm>
            <a:off x="466594" y="3329940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6CDD66F-514D-452D-80CD-51BCD9DD04CF}"/>
              </a:ext>
            </a:extLst>
          </p:cNvPr>
          <p:cNvSpPr txBox="1"/>
          <p:nvPr/>
        </p:nvSpPr>
        <p:spPr>
          <a:xfrm>
            <a:off x="-44642" y="3193728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1950</a:t>
            </a:r>
            <a:endParaRPr lang="ru-RU" sz="1400" dirty="0"/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1FB9C216-B1EC-449C-8D0A-2AC80E8593A5}"/>
              </a:ext>
            </a:extLst>
          </p:cNvPr>
          <p:cNvCxnSpPr>
            <a:cxnSpLocks/>
          </p:cNvCxnSpPr>
          <p:nvPr/>
        </p:nvCxnSpPr>
        <p:spPr>
          <a:xfrm>
            <a:off x="459102" y="3692372"/>
            <a:ext cx="2192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D4E397A-4027-4147-A77A-90CD1216391D}"/>
              </a:ext>
            </a:extLst>
          </p:cNvPr>
          <p:cNvSpPr txBox="1"/>
          <p:nvPr/>
        </p:nvSpPr>
        <p:spPr>
          <a:xfrm>
            <a:off x="-48361" y="3556160"/>
            <a:ext cx="6170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Neue LT CYR 57 Cond" panose="02000506050000020004" pitchFamily="2" charset="-52"/>
              </a:rPr>
              <a:t>19</a:t>
            </a:r>
            <a:r>
              <a:rPr lang="ru-RU" sz="1400" dirty="0">
                <a:latin typeface="HelveticaNeue LT CYR 57 Cond" panose="02000506050000020004" pitchFamily="2" charset="-52"/>
              </a:rPr>
              <a:t>60</a:t>
            </a:r>
            <a:endParaRPr lang="ru-RU" sz="1400" dirty="0"/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B73249B6-3810-465F-94C6-49E38E013503}"/>
              </a:ext>
            </a:extLst>
          </p:cNvPr>
          <p:cNvCxnSpPr>
            <a:cxnSpLocks/>
          </p:cNvCxnSpPr>
          <p:nvPr/>
        </p:nvCxnSpPr>
        <p:spPr>
          <a:xfrm>
            <a:off x="838200" y="3329940"/>
            <a:ext cx="6248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0D5DBE95-5B2B-4AA6-A3D2-0418D6F76D54}"/>
              </a:ext>
            </a:extLst>
          </p:cNvPr>
          <p:cNvCxnSpPr>
            <a:cxnSpLocks/>
          </p:cNvCxnSpPr>
          <p:nvPr/>
        </p:nvCxnSpPr>
        <p:spPr>
          <a:xfrm>
            <a:off x="838200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7AD1CDE4-B34D-4E82-80F6-1F1418D0ED24}"/>
              </a:ext>
            </a:extLst>
          </p:cNvPr>
          <p:cNvCxnSpPr>
            <a:cxnSpLocks/>
          </p:cNvCxnSpPr>
          <p:nvPr/>
        </p:nvCxnSpPr>
        <p:spPr>
          <a:xfrm>
            <a:off x="5440759" y="3810597"/>
            <a:ext cx="2613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6415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Запись математических выражений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ECBF04D-B32D-4CFB-8A6A-BFD531A3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Инфиксная запись (</a:t>
            </a:r>
            <a:r>
              <a:rPr lang="en-US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Префиксная запись (</a:t>
            </a:r>
            <a:r>
              <a:rPr lang="ru-RU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 </a:t>
            </a:r>
            <a:r>
              <a:rPr lang="en-US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b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Постфиксная запись (</a:t>
            </a:r>
            <a:r>
              <a:rPr lang="en-US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b +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 –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Любое выражение можно представить в постфиксном виде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Обработка постфиксных выражений наиболее оптимальным образом использует обращение к памяти</a:t>
            </a:r>
          </a:p>
          <a:p>
            <a:pPr marL="0" indent="0">
              <a:buNone/>
            </a:pP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Например: 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в инфиксной записи соответствует</a:t>
            </a:r>
          </a:p>
          <a:p>
            <a:pPr marL="0" indent="0">
              <a:buNone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ab+cd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 </a:t>
            </a: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		в постфиксной записи</a:t>
            </a:r>
          </a:p>
        </p:txBody>
      </p:sp>
    </p:spTree>
    <p:extLst>
      <p:ext uri="{BB962C8B-B14F-4D97-AF65-F5344CB8AC3E}">
        <p14:creationId xmlns:p14="http://schemas.microsoft.com/office/powerpoint/2010/main" val="317512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FB62785-3575-4EA4-9241-902C444B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3584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Обратная польская нотация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32CC5B-4163-4CB7-9008-A3BBB2EA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387" y="3429000"/>
            <a:ext cx="3501225" cy="27379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2CF23AA5-4B97-4D35-984A-553A8E43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 + b) * (c + d) – e 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highlight>
                  <a:srgbClr val="FFFF00"/>
                </a:highlight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b="1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b+cd</a:t>
            </a:r>
            <a:r>
              <a:rPr lang="en-US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+*e–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5709C-1C85-474F-B095-C92FA16555BA}"/>
              </a:ext>
            </a:extLst>
          </p:cNvPr>
          <p:cNvSpPr txBox="1"/>
          <p:nvPr/>
        </p:nvSpPr>
        <p:spPr>
          <a:xfrm>
            <a:off x="3802712" y="3337762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endParaRPr lang="ru-RU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08F998-3F72-471D-B2CE-38CF7E616BFB}"/>
              </a:ext>
            </a:extLst>
          </p:cNvPr>
          <p:cNvSpPr txBox="1"/>
          <p:nvPr/>
        </p:nvSpPr>
        <p:spPr>
          <a:xfrm>
            <a:off x="5068294" y="4245536"/>
            <a:ext cx="435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370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2014</Words>
  <Application>Microsoft Office PowerPoint</Application>
  <PresentationFormat>Широкоэкранный</PresentationFormat>
  <Paragraphs>305</Paragraphs>
  <Slides>46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46</vt:i4>
      </vt:variant>
    </vt:vector>
  </HeadingPairs>
  <TitlesOfParts>
    <vt:vector size="53" baseType="lpstr">
      <vt:lpstr>Menlo</vt:lpstr>
      <vt:lpstr>Calibri</vt:lpstr>
      <vt:lpstr>Cormorant</vt:lpstr>
      <vt:lpstr>Arial</vt:lpstr>
      <vt:lpstr>HelveticaNeue LT CYR 57 Cond</vt:lpstr>
      <vt:lpstr>Calibri Light</vt:lpstr>
      <vt:lpstr>Тема Office</vt:lpstr>
      <vt:lpstr>Архитектуры процессорных систем</vt:lpstr>
      <vt:lpstr>План лекции</vt:lpstr>
      <vt:lpstr> – абстрактная модель функциональных возможностей процессора    (средства, которыми может пользоваться программист /    функциональная организация)</vt:lpstr>
      <vt:lpstr>Instruction Set Architecture (ISA)</vt:lpstr>
      <vt:lpstr>Эволюция Архитектур</vt:lpstr>
      <vt:lpstr>Эволюция Архитектур</vt:lpstr>
      <vt:lpstr>Эволюция Архитектур</vt:lpstr>
      <vt:lpstr>Запись математических выражений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Обратная польская нотация</vt:lpstr>
      <vt:lpstr>Алгоритм преобразования инфиксной записи в постфиксную</vt:lpstr>
      <vt:lpstr>Стековые архитектуры</vt:lpstr>
      <vt:lpstr>Эволюция Архитектур</vt:lpstr>
      <vt:lpstr>Особенности CISC</vt:lpstr>
      <vt:lpstr>Эволюция Архитектур</vt:lpstr>
      <vt:lpstr>Особенности RISC</vt:lpstr>
      <vt:lpstr>Преимущества RISC</vt:lpstr>
      <vt:lpstr>Недостатки RISC</vt:lpstr>
      <vt:lpstr>Эволюция Архитектур</vt:lpstr>
      <vt:lpstr>VLIW (Very Long Instruction Word)</vt:lpstr>
      <vt:lpstr>Недостатки VLIW</vt:lpstr>
      <vt:lpstr>EPIC (Explicitly Parallel Instruction Computing)</vt:lpstr>
      <vt:lpstr>Презентация PowerPoint</vt:lpstr>
      <vt:lpstr>Регистры в различных архитектурах</vt:lpstr>
      <vt:lpstr>Типы данных и размеры</vt:lpstr>
      <vt:lpstr>Классификация архитектур</vt:lpstr>
      <vt:lpstr>Классификация инструкций</vt:lpstr>
      <vt:lpstr>Классификация инструкций</vt:lpstr>
      <vt:lpstr>Способы адресации операндов</vt:lpstr>
      <vt:lpstr>Количество операндов в инструкции</vt:lpstr>
      <vt:lpstr>Сравнение RISC и CISC</vt:lpstr>
      <vt:lpstr>Адресация операндов в x86</vt:lpstr>
      <vt:lpstr>Регистр состояния x86</vt:lpstr>
      <vt:lpstr>Управление программой в x86</vt:lpstr>
      <vt:lpstr>Некоторые инструкции ISA x86</vt:lpstr>
      <vt:lpstr>Кодирование инструкций x86</vt:lpstr>
      <vt:lpstr>Архитектура ARM</vt:lpstr>
      <vt:lpstr>Кодирование инструкций ARM</vt:lpstr>
      <vt:lpstr>Примеры команд ARM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Повышение</dc:title>
  <dc:creator>Михаил Попов</dc:creator>
  <cp:lastModifiedBy>Андрей Солодовников</cp:lastModifiedBy>
  <cp:revision>15</cp:revision>
  <dcterms:created xsi:type="dcterms:W3CDTF">2019-10-29T03:27:57Z</dcterms:created>
  <dcterms:modified xsi:type="dcterms:W3CDTF">2024-04-04T11:57:39Z</dcterms:modified>
</cp:coreProperties>
</file>